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82" r:id="rId5"/>
    <p:sldId id="261" r:id="rId6"/>
    <p:sldId id="262" r:id="rId7"/>
    <p:sldId id="263" r:id="rId8"/>
    <p:sldId id="281" r:id="rId9"/>
    <p:sldId id="278" r:id="rId10"/>
    <p:sldId id="265" r:id="rId11"/>
    <p:sldId id="273" r:id="rId12"/>
    <p:sldId id="272" r:id="rId13"/>
    <p:sldId id="269" r:id="rId14"/>
    <p:sldId id="280" r:id="rId15"/>
    <p:sldId id="266" r:id="rId16"/>
    <p:sldId id="283"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4272" autoAdjust="0"/>
  </p:normalViewPr>
  <p:slideViewPr>
    <p:cSldViewPr snapToGrid="0">
      <p:cViewPr varScale="1">
        <p:scale>
          <a:sx n="65" d="100"/>
          <a:sy n="65" d="100"/>
        </p:scale>
        <p:origin x="656"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ITWFPUMEC\Common\WORKFORCE%20ANALYSIS\Registered%20Nurses\Education%20Study\2015\Longitudinal%20Analysis\Analysis2015%20(Autosaved).xlsm"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ITWFPUMEC\Common\WORKFORCE%20ANALYSIS\Registered%20Nurses\Education%20Study\2015\Longitudinal%20Analysis\Analysis2015%20(Autosaved).xlsm"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FA-4532-9F9B-0839DE3E889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'LPN Programs'!$A$36:$A$40</c:f>
              <c:strCache>
                <c:ptCount val="5"/>
                <c:pt idx="0">
                  <c:v>2010-2011</c:v>
                </c:pt>
                <c:pt idx="1">
                  <c:v>2011-2012</c:v>
                </c:pt>
                <c:pt idx="2">
                  <c:v>2013-2014</c:v>
                </c:pt>
                <c:pt idx="3">
                  <c:v>2014-2015</c:v>
                </c:pt>
                <c:pt idx="4">
                  <c:v>2015-2016</c:v>
                </c:pt>
              </c:strCache>
            </c:strRef>
          </c:cat>
          <c:val>
            <c:numRef>
              <c:f>'LPN Programs'!$I$6:$I$10</c:f>
              <c:numCache>
                <c:formatCode>General</c:formatCode>
                <c:ptCount val="5"/>
                <c:pt idx="0">
                  <c:v>1378</c:v>
                </c:pt>
                <c:pt idx="1">
                  <c:v>1262</c:v>
                </c:pt>
                <c:pt idx="2">
                  <c:v>727</c:v>
                </c:pt>
                <c:pt idx="3">
                  <c:v>721</c:v>
                </c:pt>
                <c:pt idx="4">
                  <c:v>857</c:v>
                </c:pt>
              </c:numCache>
            </c:numRef>
          </c:val>
          <c:smooth val="0"/>
          <c:extLst>
            <c:ext xmlns:c16="http://schemas.microsoft.com/office/drawing/2014/chart" uri="{C3380CC4-5D6E-409C-BE32-E72D297353CC}">
              <c16:uniqueId val="{00000001-85FA-4532-9F9B-0839DE3E889D}"/>
            </c:ext>
          </c:extLst>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'LPN Programs'!$A$36:$A$40</c:f>
              <c:strCache>
                <c:ptCount val="5"/>
                <c:pt idx="0">
                  <c:v>2010-2011</c:v>
                </c:pt>
                <c:pt idx="1">
                  <c:v>2011-2012</c:v>
                </c:pt>
                <c:pt idx="2">
                  <c:v>2013-2014</c:v>
                </c:pt>
                <c:pt idx="3">
                  <c:v>2014-2015</c:v>
                </c:pt>
                <c:pt idx="4">
                  <c:v>2015-2016</c:v>
                </c:pt>
              </c:strCache>
            </c:strRef>
          </c:cat>
          <c:val>
            <c:numRef>
              <c:f>'LPN Programs'!$I$16:$I$20</c:f>
              <c:numCache>
                <c:formatCode>General</c:formatCode>
                <c:ptCount val="5"/>
                <c:pt idx="0">
                  <c:v>378</c:v>
                </c:pt>
                <c:pt idx="1">
                  <c:v>334</c:v>
                </c:pt>
                <c:pt idx="2">
                  <c:v>310</c:v>
                </c:pt>
                <c:pt idx="3">
                  <c:v>326</c:v>
                </c:pt>
                <c:pt idx="4">
                  <c:v>331</c:v>
                </c:pt>
              </c:numCache>
            </c:numRef>
          </c:val>
          <c:smooth val="0"/>
          <c:extLst>
            <c:ext xmlns:c16="http://schemas.microsoft.com/office/drawing/2014/chart" uri="{C3380CC4-5D6E-409C-BE32-E72D297353CC}">
              <c16:uniqueId val="{00000002-85FA-4532-9F9B-0839DE3E889D}"/>
            </c:ext>
          </c:extLst>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layout>
                <c:manualLayout>
                  <c:x val="3.3369409080315437E-3"/>
                  <c:y val="2.162162162162162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FA-4532-9F9B-0839DE3E88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'LPN Programs'!$A$36:$A$40</c:f>
              <c:strCache>
                <c:ptCount val="5"/>
                <c:pt idx="0">
                  <c:v>2010-2011</c:v>
                </c:pt>
                <c:pt idx="1">
                  <c:v>2011-2012</c:v>
                </c:pt>
                <c:pt idx="2">
                  <c:v>2013-2014</c:v>
                </c:pt>
                <c:pt idx="3">
                  <c:v>2014-2015</c:v>
                </c:pt>
                <c:pt idx="4">
                  <c:v>2015-2016</c:v>
                </c:pt>
              </c:strCache>
            </c:strRef>
          </c:cat>
          <c:val>
            <c:numRef>
              <c:f>'LPN Programs'!$I$26:$I$30</c:f>
              <c:numCache>
                <c:formatCode>General</c:formatCode>
                <c:ptCount val="5"/>
                <c:pt idx="0">
                  <c:v>394</c:v>
                </c:pt>
                <c:pt idx="1">
                  <c:v>269</c:v>
                </c:pt>
                <c:pt idx="2">
                  <c:v>277</c:v>
                </c:pt>
                <c:pt idx="3">
                  <c:v>260</c:v>
                </c:pt>
                <c:pt idx="4">
                  <c:v>331</c:v>
                </c:pt>
              </c:numCache>
            </c:numRef>
          </c:val>
          <c:smooth val="0"/>
          <c:extLst>
            <c:ext xmlns:c16="http://schemas.microsoft.com/office/drawing/2014/chart" uri="{C3380CC4-5D6E-409C-BE32-E72D297353CC}">
              <c16:uniqueId val="{00000004-85FA-4532-9F9B-0839DE3E889D}"/>
            </c:ext>
          </c:extLst>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FA-4532-9F9B-0839DE3E889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'LPN Programs'!$A$36:$A$40</c:f>
              <c:strCache>
                <c:ptCount val="5"/>
                <c:pt idx="0">
                  <c:v>2010-2011</c:v>
                </c:pt>
                <c:pt idx="1">
                  <c:v>2011-2012</c:v>
                </c:pt>
                <c:pt idx="2">
                  <c:v>2013-2014</c:v>
                </c:pt>
                <c:pt idx="3">
                  <c:v>2014-2015</c:v>
                </c:pt>
                <c:pt idx="4">
                  <c:v>2015-2016</c:v>
                </c:pt>
              </c:strCache>
            </c:strRef>
          </c:cat>
          <c:val>
            <c:numRef>
              <c:f>'LPN Programs'!$I$36:$I$40</c:f>
              <c:numCache>
                <c:formatCode>General</c:formatCode>
                <c:ptCount val="5"/>
                <c:pt idx="0">
                  <c:v>560</c:v>
                </c:pt>
                <c:pt idx="1">
                  <c:v>544</c:v>
                </c:pt>
                <c:pt idx="2">
                  <c:v>495</c:v>
                </c:pt>
                <c:pt idx="3">
                  <c:v>432</c:v>
                </c:pt>
                <c:pt idx="4">
                  <c:v>434</c:v>
                </c:pt>
              </c:numCache>
            </c:numRef>
          </c:val>
          <c:smooth val="0"/>
          <c:extLst>
            <c:ext xmlns:c16="http://schemas.microsoft.com/office/drawing/2014/chart" uri="{C3380CC4-5D6E-409C-BE32-E72D297353CC}">
              <c16:uniqueId val="{00000006-85FA-4532-9F9B-0839DE3E889D}"/>
            </c:ext>
          </c:extLst>
        </c:ser>
        <c:dLbls>
          <c:showLegendKey val="0"/>
          <c:showVal val="0"/>
          <c:showCatName val="0"/>
          <c:showSerName val="0"/>
          <c:showPercent val="0"/>
          <c:showBubbleSize val="0"/>
        </c:dLbls>
        <c:marker val="1"/>
        <c:smooth val="0"/>
        <c:axId val="1656671136"/>
        <c:axId val="1656672768"/>
      </c:lineChart>
      <c:catAx>
        <c:axId val="165667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56672768"/>
        <c:crosses val="autoZero"/>
        <c:auto val="1"/>
        <c:lblAlgn val="ctr"/>
        <c:lblOffset val="100"/>
        <c:noMultiLvlLbl val="0"/>
      </c:catAx>
      <c:valAx>
        <c:axId val="165667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667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EA-4A24-A823-CB255110DC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EA-4A24-A823-CB255110DC6C}"/>
              </c:ext>
            </c:extLst>
          </c:dPt>
          <c:dLbls>
            <c:dLbl>
              <c:idx val="0"/>
              <c:tx>
                <c:rich>
                  <a:bodyPr/>
                  <a:lstStyle/>
                  <a:p>
                    <a:r>
                      <a:rPr lang="en-US"/>
                      <a:t>ADN</a:t>
                    </a:r>
                    <a:r>
                      <a:rPr lang="en-US" baseline="0"/>
                      <a:t>, </a:t>
                    </a:r>
                    <a:fld id="{677F9E98-B68C-4684-BB8B-17FB6DAF36A8}" type="VALUE">
                      <a:rPr lang="en-US" baseline="0"/>
                      <a:pPr/>
                      <a:t>[VALUE]</a:t>
                    </a:fld>
                    <a:endParaRPr lang="en-US" baseline="0"/>
                  </a:p>
                </c:rich>
              </c:tx>
              <c:dLblPos val="out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EA-4A24-A823-CB255110DC6C}"/>
                </c:ext>
              </c:extLst>
            </c:dLbl>
            <c:dLbl>
              <c:idx val="1"/>
              <c:tx>
                <c:rich>
                  <a:bodyPr/>
                  <a:lstStyle/>
                  <a:p>
                    <a:r>
                      <a:rPr lang="en-US"/>
                      <a:t>BSN</a:t>
                    </a:r>
                    <a:r>
                      <a:rPr lang="en-US" baseline="0"/>
                      <a:t>, </a:t>
                    </a:r>
                    <a:fld id="{5F6EA591-9ED4-4C24-93C4-A1BD2311AB67}" type="VALUE">
                      <a:rPr lang="en-US" baseline="0"/>
                      <a:pPr/>
                      <a:t>[VALUE]</a:t>
                    </a:fld>
                    <a:endParaRPr lang="en-US" baseline="0"/>
                  </a:p>
                </c:rich>
              </c:tx>
              <c:dLblPos val="outEnd"/>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0EA-4A24-A823-CB255110DC6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1"/>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Ratios!$B$19:$B$20</c:f>
              <c:strCache>
                <c:ptCount val="2"/>
                <c:pt idx="0">
                  <c:v>ADN prepared or lower</c:v>
                </c:pt>
                <c:pt idx="1">
                  <c:v>BSN prepared or higher</c:v>
                </c:pt>
              </c:strCache>
            </c:strRef>
          </c:cat>
          <c:val>
            <c:numRef>
              <c:f>Ratios!$E$19:$E$20</c:f>
              <c:numCache>
                <c:formatCode>0%</c:formatCode>
                <c:ptCount val="2"/>
                <c:pt idx="0">
                  <c:v>0.41</c:v>
                </c:pt>
                <c:pt idx="1">
                  <c:v>0.59</c:v>
                </c:pt>
              </c:numCache>
            </c:numRef>
          </c:val>
          <c:extLst>
            <c:ext xmlns:c16="http://schemas.microsoft.com/office/drawing/2014/chart" uri="{C3380CC4-5D6E-409C-BE32-E72D297353CC}">
              <c16:uniqueId val="{00000004-00EA-4A24-A823-CB255110DC6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4845731043545047E-2"/>
          <c:w val="0.67708333333333337"/>
          <c:h val="0.93611615975350071"/>
        </c:manualLayout>
      </c:layout>
      <c:barChart>
        <c:barDir val="col"/>
        <c:grouping val="percentStacked"/>
        <c:varyColors val="0"/>
        <c:ser>
          <c:idx val="4"/>
          <c:order val="0"/>
          <c:tx>
            <c:strRef>
              <c:f>'Faculty diversity'!$F$8</c:f>
              <c:strCache>
                <c:ptCount val="1"/>
                <c:pt idx="0">
                  <c:v>Caucasian</c:v>
                </c:pt>
              </c:strCache>
            </c:strRef>
          </c:tx>
          <c:spPr>
            <a:solidFill>
              <a:schemeClr val="accent5"/>
            </a:solidFill>
            <a:ln>
              <a:noFill/>
            </a:ln>
            <a:effectLst/>
          </c:spPr>
          <c:invertIfNegative val="0"/>
          <c:dLbls>
            <c:dLbl>
              <c:idx val="0"/>
              <c:layout>
                <c:manualLayout>
                  <c:x val="-1.6203703703703703E-3"/>
                  <c:y val="-2.323048736236347E-2"/>
                </c:manualLayout>
              </c:layout>
              <c:tx>
                <c:rich>
                  <a:bodyPr/>
                  <a:lstStyle/>
                  <a:p>
                    <a:fld id="{2FBFEC29-8E8F-451D-8726-FC1C5D0CFAFE}" type="VALUE">
                      <a:rPr lang="en-US"/>
                      <a:pPr/>
                      <a:t>[VALUE]</a:t>
                    </a:fld>
                    <a:r>
                      <a:rPr lang="en-US"/>
                      <a:t>, Caucasian </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15-452E-981B-DF6B6A0F9F5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val>
            <c:numRef>
              <c:f>'Faculty diversity'!$H$8</c:f>
              <c:numCache>
                <c:formatCode>0%</c:formatCode>
                <c:ptCount val="1"/>
                <c:pt idx="0">
                  <c:v>0.92265193370165743</c:v>
                </c:pt>
              </c:numCache>
            </c:numRef>
          </c:val>
          <c:extLst>
            <c:ext xmlns:c16="http://schemas.microsoft.com/office/drawing/2014/chart" uri="{C3380CC4-5D6E-409C-BE32-E72D297353CC}">
              <c16:uniqueId val="{00000001-E415-452E-981B-DF6B6A0F9F57}"/>
            </c:ext>
          </c:extLst>
        </c:ser>
        <c:ser>
          <c:idx val="1"/>
          <c:order val="1"/>
          <c:tx>
            <c:strRef>
              <c:f>'Faculty diversity'!$F$4</c:f>
              <c:strCache>
                <c:ptCount val="1"/>
                <c:pt idx="0">
                  <c:v>Asian</c:v>
                </c:pt>
              </c:strCache>
            </c:strRef>
          </c:tx>
          <c:spPr>
            <a:solidFill>
              <a:schemeClr val="accent2"/>
            </a:solidFill>
            <a:ln>
              <a:noFill/>
            </a:ln>
            <a:effectLst/>
          </c:spPr>
          <c:invertIfNegative val="0"/>
          <c:dLbls>
            <c:dLbl>
              <c:idx val="0"/>
              <c:layout>
                <c:manualLayout>
                  <c:x val="-1.8518518518518519E-3"/>
                  <c:y val="-9.259269844746721E-3"/>
                </c:manualLayout>
              </c:layout>
              <c:tx>
                <c:rich>
                  <a:bodyPr/>
                  <a:lstStyle/>
                  <a:p>
                    <a:fld id="{A48AAD03-4634-41BD-91F4-8AB10602CECB}" type="VALUE">
                      <a:rPr lang="en-US"/>
                      <a:pPr/>
                      <a:t>[VALUE]</a:t>
                    </a:fld>
                    <a:r>
                      <a:rPr lang="en-US"/>
                      <a:t>, Asian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15-452E-981B-DF6B6A0F9F5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'Faculty diversity'!$H$4</c:f>
              <c:numCache>
                <c:formatCode>0%</c:formatCode>
                <c:ptCount val="1"/>
                <c:pt idx="0">
                  <c:v>2.2099447513812154E-2</c:v>
                </c:pt>
              </c:numCache>
            </c:numRef>
          </c:val>
          <c:extLst>
            <c:ext xmlns:c16="http://schemas.microsoft.com/office/drawing/2014/chart" uri="{C3380CC4-5D6E-409C-BE32-E72D297353CC}">
              <c16:uniqueId val="{00000003-E415-452E-981B-DF6B6A0F9F57}"/>
            </c:ext>
          </c:extLst>
        </c:ser>
        <c:ser>
          <c:idx val="5"/>
          <c:order val="2"/>
          <c:tx>
            <c:strRef>
              <c:f>'Faculty diversity'!$F$7</c:f>
              <c:strCache>
                <c:ptCount val="1"/>
                <c:pt idx="0">
                  <c:v>Two or More</c:v>
                </c:pt>
              </c:strCache>
            </c:strRef>
          </c:tx>
          <c:spPr>
            <a:solidFill>
              <a:schemeClr val="accent6"/>
            </a:solidFill>
            <a:ln>
              <a:noFill/>
            </a:ln>
            <a:effectLst/>
          </c:spPr>
          <c:invertIfNegative val="0"/>
          <c:dLbls>
            <c:dLbl>
              <c:idx val="0"/>
              <c:layout>
                <c:manualLayout>
                  <c:x val="-1.6203703703704553E-3"/>
                  <c:y val="-2.9038109202954203E-3"/>
                </c:manualLayout>
              </c:layout>
              <c:tx>
                <c:rich>
                  <a:bodyPr/>
                  <a:lstStyle/>
                  <a:p>
                    <a:fld id="{1BEB63B8-76A4-4CA7-93A8-35B8F27A4478}" type="VALUE">
                      <a:rPr lang="en-US"/>
                      <a:pPr/>
                      <a:t>[VALUE]</a:t>
                    </a:fld>
                    <a:r>
                      <a:rPr lang="en-US"/>
                      <a:t>, Two or More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415-452E-981B-DF6B6A0F9F5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'Faculty diversity'!$H$7</c:f>
              <c:numCache>
                <c:formatCode>0%</c:formatCode>
                <c:ptCount val="1"/>
                <c:pt idx="0">
                  <c:v>2.2099447513812154E-2</c:v>
                </c:pt>
              </c:numCache>
            </c:numRef>
          </c:val>
          <c:extLst>
            <c:ext xmlns:c16="http://schemas.microsoft.com/office/drawing/2014/chart" uri="{C3380CC4-5D6E-409C-BE32-E72D297353CC}">
              <c16:uniqueId val="{00000005-E415-452E-981B-DF6B6A0F9F57}"/>
            </c:ext>
          </c:extLst>
        </c:ser>
        <c:ser>
          <c:idx val="0"/>
          <c:order val="3"/>
          <c:tx>
            <c:strRef>
              <c:f>'Faculty diversity'!$F$3</c:f>
              <c:strCache>
                <c:ptCount val="1"/>
                <c:pt idx="0">
                  <c:v>American Indian</c:v>
                </c:pt>
              </c:strCache>
            </c:strRef>
          </c:tx>
          <c:spPr>
            <a:solidFill>
              <a:schemeClr val="accent1"/>
            </a:solidFill>
            <a:ln>
              <a:noFill/>
            </a:ln>
            <a:effectLst/>
          </c:spPr>
          <c:invertIfNegative val="0"/>
          <c:dLbls>
            <c:dLbl>
              <c:idx val="0"/>
              <c:layout>
                <c:manualLayout>
                  <c:x val="-1.620370370370328E-3"/>
                  <c:y val="1.1432326457855986E-7"/>
                </c:manualLayout>
              </c:layout>
              <c:tx>
                <c:rich>
                  <a:bodyPr/>
                  <a:lstStyle/>
                  <a:p>
                    <a:fld id="{67830D6C-EB03-4B51-BD4E-5AC036A0D211}" type="VALUE">
                      <a:rPr lang="en-US"/>
                      <a:pPr/>
                      <a:t>[VALUE]</a:t>
                    </a:fld>
                    <a:r>
                      <a:rPr lang="en-US" dirty="0"/>
                      <a:t>, American Indian</a:t>
                    </a:r>
                  </a:p>
                </c:rich>
              </c:tx>
              <c:showLegendKey val="0"/>
              <c:showVal val="1"/>
              <c:showCatName val="0"/>
              <c:showSerName val="0"/>
              <c:showPercent val="0"/>
              <c:showBubbleSize val="0"/>
              <c:extLst>
                <c:ext xmlns:c15="http://schemas.microsoft.com/office/drawing/2012/chart" uri="{CE6537A1-D6FC-4f65-9D91-7224C49458BB}">
                  <c15:layout>
                    <c:manualLayout>
                      <c:w val="0.2394582239720035"/>
                      <c:h val="0.11560185185185186"/>
                    </c:manualLayout>
                  </c15:layout>
                  <c15:dlblFieldTable/>
                  <c15:showDataLabelsRange val="0"/>
                </c:ext>
                <c:ext xmlns:c16="http://schemas.microsoft.com/office/drawing/2014/chart" uri="{C3380CC4-5D6E-409C-BE32-E72D297353CC}">
                  <c16:uniqueId val="{00000006-E415-452E-981B-DF6B6A0F9F5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'Faculty diversity'!$H$3</c:f>
              <c:numCache>
                <c:formatCode>0%</c:formatCode>
                <c:ptCount val="1"/>
                <c:pt idx="0">
                  <c:v>8.2872928176795577E-3</c:v>
                </c:pt>
              </c:numCache>
            </c:numRef>
          </c:val>
          <c:extLst>
            <c:ext xmlns:c16="http://schemas.microsoft.com/office/drawing/2014/chart" uri="{C3380CC4-5D6E-409C-BE32-E72D297353CC}">
              <c16:uniqueId val="{00000007-E415-452E-981B-DF6B6A0F9F57}"/>
            </c:ext>
          </c:extLst>
        </c:ser>
        <c:ser>
          <c:idx val="2"/>
          <c:order val="4"/>
          <c:tx>
            <c:strRef>
              <c:f>'Faculty diversity'!$F$5</c:f>
              <c:strCache>
                <c:ptCount val="1"/>
                <c:pt idx="0">
                  <c:v>African American</c:v>
                </c:pt>
              </c:strCache>
            </c:strRef>
          </c:tx>
          <c:spPr>
            <a:solidFill>
              <a:schemeClr val="accent3"/>
            </a:solidFill>
            <a:ln>
              <a:noFill/>
            </a:ln>
            <a:effectLst/>
          </c:spPr>
          <c:invertIfNegative val="0"/>
          <c:dLbls>
            <c:dLbl>
              <c:idx val="0"/>
              <c:layout>
                <c:manualLayout>
                  <c:x val="-1.3888888888888889E-3"/>
                  <c:y val="-6.3553446011867278E-3"/>
                </c:manualLayout>
              </c:layout>
              <c:tx>
                <c:rich>
                  <a:bodyPr/>
                  <a:lstStyle/>
                  <a:p>
                    <a:fld id="{F832167E-0585-4D4D-8D7A-FECDE5CB1050}" type="VALUE">
                      <a:rPr lang="en-US"/>
                      <a:pPr/>
                      <a:t>[VALUE]</a:t>
                    </a:fld>
                    <a:r>
                      <a:rPr lang="en-US"/>
                      <a:t>, African American</a:t>
                    </a:r>
                  </a:p>
                </c:rich>
              </c:tx>
              <c:showLegendKey val="0"/>
              <c:showVal val="1"/>
              <c:showCatName val="0"/>
              <c:showSerName val="0"/>
              <c:showPercent val="0"/>
              <c:showBubbleSize val="0"/>
              <c:extLst>
                <c:ext xmlns:c15="http://schemas.microsoft.com/office/drawing/2012/chart" uri="{CE6537A1-D6FC-4f65-9D91-7224C49458BB}">
                  <c15:layout>
                    <c:manualLayout>
                      <c:w val="0.27577777777777779"/>
                      <c:h val="0.11560185185185186"/>
                    </c:manualLayout>
                  </c15:layout>
                  <c15:dlblFieldTable/>
                  <c15:showDataLabelsRange val="0"/>
                </c:ext>
                <c:ext xmlns:c16="http://schemas.microsoft.com/office/drawing/2014/chart" uri="{C3380CC4-5D6E-409C-BE32-E72D297353CC}">
                  <c16:uniqueId val="{00000008-E415-452E-981B-DF6B6A0F9F5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'Faculty diversity'!$H$5</c:f>
              <c:numCache>
                <c:formatCode>0%</c:formatCode>
                <c:ptCount val="1"/>
                <c:pt idx="0">
                  <c:v>8.2872928176795577E-3</c:v>
                </c:pt>
              </c:numCache>
            </c:numRef>
          </c:val>
          <c:extLst>
            <c:ext xmlns:c16="http://schemas.microsoft.com/office/drawing/2014/chart" uri="{C3380CC4-5D6E-409C-BE32-E72D297353CC}">
              <c16:uniqueId val="{00000009-E415-452E-981B-DF6B6A0F9F57}"/>
            </c:ext>
          </c:extLst>
        </c:ser>
        <c:ser>
          <c:idx val="3"/>
          <c:order val="5"/>
          <c:tx>
            <c:strRef>
              <c:f>'Faculty diversity'!$F$6</c:f>
              <c:strCache>
                <c:ptCount val="1"/>
                <c:pt idx="0">
                  <c:v>Pacific Islander</c:v>
                </c:pt>
              </c:strCache>
            </c:strRef>
          </c:tx>
          <c:spPr>
            <a:solidFill>
              <a:schemeClr val="accent4"/>
            </a:solidFill>
            <a:ln>
              <a:noFill/>
            </a:ln>
            <a:effectLst/>
          </c:spPr>
          <c:invertIfNegative val="0"/>
          <c:dLbls>
            <c:dLbl>
              <c:idx val="0"/>
              <c:layout>
                <c:manualLayout>
                  <c:x val="-9.2586213181685762E-4"/>
                  <c:y val="-8.7113163787443711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4EDE2500-5E92-4876-ACEF-4E708E3F003D}" type="VALUE">
                      <a:rPr lang="en-US" sz="1600"/>
                      <a:pPr>
                        <a:defRPr sz="1600"/>
                      </a:pPr>
                      <a:t>[VALUE]</a:t>
                    </a:fld>
                    <a:r>
                      <a:rPr lang="en-US" sz="1600"/>
                      <a:t>,</a:t>
                    </a:r>
                    <a:r>
                      <a:rPr lang="en-US" sz="1600" baseline="0"/>
                      <a:t> Pacific Islander</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588892534266551"/>
                      <c:h val="9.8178990447833958E-2"/>
                    </c:manualLayout>
                  </c15:layout>
                  <c15:dlblFieldTable/>
                  <c15:showDataLabelsRange val="0"/>
                </c:ext>
                <c:ext xmlns:c16="http://schemas.microsoft.com/office/drawing/2014/chart" uri="{C3380CC4-5D6E-409C-BE32-E72D297353CC}">
                  <c16:uniqueId val="{0000000A-E415-452E-981B-DF6B6A0F9F5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'Faculty diversity'!$H$6</c:f>
              <c:numCache>
                <c:formatCode>0%</c:formatCode>
                <c:ptCount val="1"/>
                <c:pt idx="0">
                  <c:v>5.5248618784530384E-3</c:v>
                </c:pt>
              </c:numCache>
            </c:numRef>
          </c:val>
          <c:extLst>
            <c:ext xmlns:c16="http://schemas.microsoft.com/office/drawing/2014/chart" uri="{C3380CC4-5D6E-409C-BE32-E72D297353CC}">
              <c16:uniqueId val="{0000000B-E415-452E-981B-DF6B6A0F9F57}"/>
            </c:ext>
          </c:extLst>
        </c:ser>
        <c:dLbls>
          <c:showLegendKey val="0"/>
          <c:showVal val="0"/>
          <c:showCatName val="0"/>
          <c:showSerName val="0"/>
          <c:showPercent val="0"/>
          <c:showBubbleSize val="0"/>
        </c:dLbls>
        <c:gapWidth val="150"/>
        <c:overlap val="100"/>
        <c:axId val="1777442112"/>
        <c:axId val="1777444832"/>
      </c:barChart>
      <c:catAx>
        <c:axId val="1777442112"/>
        <c:scaling>
          <c:orientation val="minMax"/>
        </c:scaling>
        <c:delete val="1"/>
        <c:axPos val="b"/>
        <c:majorTickMark val="none"/>
        <c:minorTickMark val="none"/>
        <c:tickLblPos val="nextTo"/>
        <c:crossAx val="1777444832"/>
        <c:crosses val="autoZero"/>
        <c:auto val="1"/>
        <c:lblAlgn val="ctr"/>
        <c:lblOffset val="100"/>
        <c:noMultiLvlLbl val="0"/>
      </c:catAx>
      <c:valAx>
        <c:axId val="1777444832"/>
        <c:scaling>
          <c:orientation val="minMax"/>
        </c:scaling>
        <c:delete val="1"/>
        <c:axPos val="l"/>
        <c:numFmt formatCode="0%" sourceLinked="1"/>
        <c:majorTickMark val="none"/>
        <c:minorTickMark val="none"/>
        <c:tickLblPos val="nextTo"/>
        <c:crossAx val="177744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'Faculty Age'!$N$57</c:f>
              <c:strCache>
                <c:ptCount val="1"/>
                <c:pt idx="0">
                  <c:v>Part Time</c:v>
                </c:pt>
              </c:strCache>
            </c:strRef>
          </c:tx>
          <c:spPr>
            <a:solidFill>
              <a:schemeClr val="accent1"/>
            </a:solidFill>
            <a:ln>
              <a:noFill/>
            </a:ln>
            <a:effectLst/>
          </c:spPr>
          <c:invertIfNegative val="0"/>
          <c:cat>
            <c:multiLvlStrRef>
              <c:f>'Faculty Age'!$O$55:$AE$56</c:f>
              <c:multiLvlStrCache>
                <c:ptCount val="17"/>
                <c:lvl>
                  <c:pt idx="0">
                    <c:v>30's</c:v>
                  </c:pt>
                  <c:pt idx="1">
                    <c:v>40's</c:v>
                  </c:pt>
                  <c:pt idx="2">
                    <c:v>50's</c:v>
                  </c:pt>
                  <c:pt idx="3">
                    <c:v>&lt; 66</c:v>
                  </c:pt>
                  <c:pt idx="4">
                    <c:v>&gt; 65</c:v>
                  </c:pt>
                  <c:pt idx="6">
                    <c:v>30's</c:v>
                  </c:pt>
                  <c:pt idx="7">
                    <c:v>40's</c:v>
                  </c:pt>
                  <c:pt idx="8">
                    <c:v>50's</c:v>
                  </c:pt>
                  <c:pt idx="9">
                    <c:v>&lt; 66</c:v>
                  </c:pt>
                  <c:pt idx="10">
                    <c:v>&gt; 65</c:v>
                  </c:pt>
                  <c:pt idx="12">
                    <c:v>30's</c:v>
                  </c:pt>
                  <c:pt idx="13">
                    <c:v>40's</c:v>
                  </c:pt>
                  <c:pt idx="14">
                    <c:v>50's</c:v>
                  </c:pt>
                  <c:pt idx="15">
                    <c:v>&lt; 66</c:v>
                  </c:pt>
                  <c:pt idx="16">
                    <c:v>&gt; 65</c:v>
                  </c:pt>
                </c:lvl>
                <c:lvl>
                  <c:pt idx="0">
                    <c:v>2014- Total Faculty 385</c:v>
                  </c:pt>
                  <c:pt idx="6">
                    <c:v>2015- Total Faculty 326</c:v>
                  </c:pt>
                  <c:pt idx="12">
                    <c:v>2016- Total Faculty 398</c:v>
                  </c:pt>
                </c:lvl>
              </c:multiLvlStrCache>
            </c:multiLvlStrRef>
          </c:cat>
          <c:val>
            <c:numRef>
              <c:f>'Faculty Age'!$O$57:$AE$57</c:f>
              <c:numCache>
                <c:formatCode>General</c:formatCode>
                <c:ptCount val="17"/>
                <c:pt idx="0">
                  <c:v>29</c:v>
                </c:pt>
                <c:pt idx="1">
                  <c:v>22</c:v>
                </c:pt>
                <c:pt idx="2">
                  <c:v>26</c:v>
                </c:pt>
                <c:pt idx="3">
                  <c:v>10</c:v>
                </c:pt>
                <c:pt idx="4">
                  <c:v>5</c:v>
                </c:pt>
                <c:pt idx="5">
                  <c:v>0</c:v>
                </c:pt>
                <c:pt idx="6">
                  <c:v>33</c:v>
                </c:pt>
                <c:pt idx="7">
                  <c:v>28</c:v>
                </c:pt>
                <c:pt idx="8">
                  <c:v>20</c:v>
                </c:pt>
                <c:pt idx="9">
                  <c:v>8</c:v>
                </c:pt>
                <c:pt idx="10">
                  <c:v>2</c:v>
                </c:pt>
                <c:pt idx="11">
                  <c:v>0</c:v>
                </c:pt>
                <c:pt idx="12">
                  <c:v>47</c:v>
                </c:pt>
                <c:pt idx="13">
                  <c:v>46</c:v>
                </c:pt>
                <c:pt idx="14">
                  <c:v>30</c:v>
                </c:pt>
                <c:pt idx="15">
                  <c:v>14</c:v>
                </c:pt>
                <c:pt idx="16">
                  <c:v>4</c:v>
                </c:pt>
              </c:numCache>
            </c:numRef>
          </c:val>
          <c:extLst>
            <c:ext xmlns:c16="http://schemas.microsoft.com/office/drawing/2014/chart" uri="{C3380CC4-5D6E-409C-BE32-E72D297353CC}">
              <c16:uniqueId val="{00000000-FB9D-45D8-BBBD-2D82E414D03A}"/>
            </c:ext>
          </c:extLst>
        </c:ser>
        <c:ser>
          <c:idx val="1"/>
          <c:order val="1"/>
          <c:tx>
            <c:strRef>
              <c:f>'Faculty Age'!$N$58</c:f>
              <c:strCache>
                <c:ptCount val="1"/>
                <c:pt idx="0">
                  <c:v>Full Time</c:v>
                </c:pt>
              </c:strCache>
            </c:strRef>
          </c:tx>
          <c:spPr>
            <a:solidFill>
              <a:schemeClr val="accent2"/>
            </a:solidFill>
            <a:ln>
              <a:noFill/>
            </a:ln>
            <a:effectLst/>
          </c:spPr>
          <c:invertIfNegative val="0"/>
          <c:dLbls>
            <c:dLbl>
              <c:idx val="0"/>
              <c:layout>
                <c:manualLayout>
                  <c:x val="-2.777777777777784E-3"/>
                  <c:y val="-0.18981481481481483"/>
                </c:manualLayout>
              </c:layout>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B9D-45D8-BBBD-2D82E414D03A}"/>
                </c:ext>
              </c:extLst>
            </c:dLbl>
            <c:dLbl>
              <c:idx val="1"/>
              <c:layout>
                <c:manualLayout>
                  <c:x val="0"/>
                  <c:y val="-0.21759259259259259"/>
                </c:manualLayout>
              </c:layout>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B9D-45D8-BBBD-2D82E414D03A}"/>
                </c:ext>
              </c:extLst>
            </c:dLbl>
            <c:dLbl>
              <c:idx val="2"/>
              <c:layout>
                <c:manualLayout>
                  <c:x val="0"/>
                  <c:y val="-0.26851851851851855"/>
                </c:manualLayout>
              </c:layout>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B9D-45D8-BBBD-2D82E414D03A}"/>
                </c:ext>
              </c:extLst>
            </c:dLbl>
            <c:dLbl>
              <c:idx val="3"/>
              <c:layout>
                <c:manualLayout>
                  <c:x val="0"/>
                  <c:y val="-0.24074074074074084"/>
                </c:manualLayout>
              </c:layout>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B9D-45D8-BBBD-2D82E414D03A}"/>
                </c:ext>
              </c:extLst>
            </c:dLbl>
            <c:dLbl>
              <c:idx val="4"/>
              <c:layout>
                <c:manualLayout>
                  <c:x val="0"/>
                  <c:y val="-6.0185185185185272E-2"/>
                </c:manualLayout>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B9D-45D8-BBBD-2D82E414D03A}"/>
                </c:ext>
              </c:extLst>
            </c:dLbl>
            <c:dLbl>
              <c:idx val="5"/>
              <c:delete val="1"/>
              <c:extLst>
                <c:ext xmlns:c15="http://schemas.microsoft.com/office/drawing/2012/chart" uri="{CE6537A1-D6FC-4f65-9D91-7224C49458BB}"/>
                <c:ext xmlns:c16="http://schemas.microsoft.com/office/drawing/2014/chart" uri="{C3380CC4-5D6E-409C-BE32-E72D297353CC}">
                  <c16:uniqueId val="{00000006-FB9D-45D8-BBBD-2D82E414D03A}"/>
                </c:ext>
              </c:extLst>
            </c:dLbl>
            <c:dLbl>
              <c:idx val="6"/>
              <c:layout>
                <c:manualLayout>
                  <c:x val="-5.5555555555555558E-3"/>
                  <c:y val="-0.17129629629629631"/>
                </c:manualLayout>
              </c:layout>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B9D-45D8-BBBD-2D82E414D03A}"/>
                </c:ext>
              </c:extLst>
            </c:dLbl>
            <c:dLbl>
              <c:idx val="7"/>
              <c:layout>
                <c:manualLayout>
                  <c:x val="-1.0185067526415994E-16"/>
                  <c:y val="-0.19444444444444445"/>
                </c:manualLayout>
              </c:layout>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B9D-45D8-BBBD-2D82E414D03A}"/>
                </c:ext>
              </c:extLst>
            </c:dLbl>
            <c:dLbl>
              <c:idx val="8"/>
              <c:layout>
                <c:manualLayout>
                  <c:x val="0"/>
                  <c:y val="-0.21296296296296297"/>
                </c:manualLayout>
              </c:layout>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B9D-45D8-BBBD-2D82E414D03A}"/>
                </c:ext>
              </c:extLst>
            </c:dLbl>
            <c:dLbl>
              <c:idx val="9"/>
              <c:layout>
                <c:manualLayout>
                  <c:x val="0"/>
                  <c:y val="-0.20370370370370369"/>
                </c:manualLayout>
              </c:layout>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B9D-45D8-BBBD-2D82E414D03A}"/>
                </c:ext>
              </c:extLst>
            </c:dLbl>
            <c:dLbl>
              <c:idx val="10"/>
              <c:layout>
                <c:manualLayout>
                  <c:x val="0"/>
                  <c:y val="-6.9444444444444531E-2"/>
                </c:manualLayout>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B9D-45D8-BBBD-2D82E414D03A}"/>
                </c:ext>
              </c:extLst>
            </c:dLbl>
            <c:dLbl>
              <c:idx val="11"/>
              <c:delete val="1"/>
              <c:extLst>
                <c:ext xmlns:c15="http://schemas.microsoft.com/office/drawing/2012/chart" uri="{CE6537A1-D6FC-4f65-9D91-7224C49458BB}"/>
                <c:ext xmlns:c16="http://schemas.microsoft.com/office/drawing/2014/chart" uri="{C3380CC4-5D6E-409C-BE32-E72D297353CC}">
                  <c16:uniqueId val="{0000000C-FB9D-45D8-BBBD-2D82E414D03A}"/>
                </c:ext>
              </c:extLst>
            </c:dLbl>
            <c:dLbl>
              <c:idx val="12"/>
              <c:layout>
                <c:manualLayout>
                  <c:x val="0"/>
                  <c:y val="-0.19512195121951223"/>
                </c:manualLayout>
              </c:layout>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B9D-45D8-BBBD-2D82E414D03A}"/>
                </c:ext>
              </c:extLst>
            </c:dLbl>
            <c:dLbl>
              <c:idx val="13"/>
              <c:layout>
                <c:manualLayout>
                  <c:x val="0"/>
                  <c:y val="-0.21138211382113822"/>
                </c:manualLayout>
              </c:layout>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B9D-45D8-BBBD-2D82E414D03A}"/>
                </c:ext>
              </c:extLst>
            </c:dLbl>
            <c:dLbl>
              <c:idx val="14"/>
              <c:layout>
                <c:manualLayout>
                  <c:x val="0"/>
                  <c:y val="-0.24390243902439029"/>
                </c:manualLayout>
              </c:layout>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B9D-45D8-BBBD-2D82E414D03A}"/>
                </c:ext>
              </c:extLst>
            </c:dLbl>
            <c:dLbl>
              <c:idx val="15"/>
              <c:layout>
                <c:manualLayout>
                  <c:x val="-1.0185067526415994E-16"/>
                  <c:y val="-0.16260162601626016"/>
                </c:manualLayout>
              </c:layout>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B9D-45D8-BBBD-2D82E414D03A}"/>
                </c:ext>
              </c:extLst>
            </c:dLbl>
            <c:dLbl>
              <c:idx val="16"/>
              <c:layout>
                <c:manualLayout>
                  <c:x val="-2.0370135052831988E-16"/>
                  <c:y val="-9.2140921409214094E-2"/>
                </c:manualLayout>
              </c:layout>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B9D-45D8-BBBD-2D82E414D03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'Faculty Age'!$O$55:$AE$56</c:f>
              <c:multiLvlStrCache>
                <c:ptCount val="17"/>
                <c:lvl>
                  <c:pt idx="0">
                    <c:v>30's</c:v>
                  </c:pt>
                  <c:pt idx="1">
                    <c:v>40's</c:v>
                  </c:pt>
                  <c:pt idx="2">
                    <c:v>50's</c:v>
                  </c:pt>
                  <c:pt idx="3">
                    <c:v>&lt; 66</c:v>
                  </c:pt>
                  <c:pt idx="4">
                    <c:v>&gt; 65</c:v>
                  </c:pt>
                  <c:pt idx="6">
                    <c:v>30's</c:v>
                  </c:pt>
                  <c:pt idx="7">
                    <c:v>40's</c:v>
                  </c:pt>
                  <c:pt idx="8">
                    <c:v>50's</c:v>
                  </c:pt>
                  <c:pt idx="9">
                    <c:v>&lt; 66</c:v>
                  </c:pt>
                  <c:pt idx="10">
                    <c:v>&gt; 65</c:v>
                  </c:pt>
                  <c:pt idx="12">
                    <c:v>30's</c:v>
                  </c:pt>
                  <c:pt idx="13">
                    <c:v>40's</c:v>
                  </c:pt>
                  <c:pt idx="14">
                    <c:v>50's</c:v>
                  </c:pt>
                  <c:pt idx="15">
                    <c:v>&lt; 66</c:v>
                  </c:pt>
                  <c:pt idx="16">
                    <c:v>&gt; 65</c:v>
                  </c:pt>
                </c:lvl>
                <c:lvl>
                  <c:pt idx="0">
                    <c:v>2014- Total Faculty 385</c:v>
                  </c:pt>
                  <c:pt idx="6">
                    <c:v>2015- Total Faculty 326</c:v>
                  </c:pt>
                  <c:pt idx="12">
                    <c:v>2016- Total Faculty 398</c:v>
                  </c:pt>
                </c:lvl>
              </c:multiLvlStrCache>
            </c:multiLvlStrRef>
          </c:cat>
          <c:val>
            <c:numRef>
              <c:f>'Faculty Age'!$O$58:$AE$58</c:f>
              <c:numCache>
                <c:formatCode>General</c:formatCode>
                <c:ptCount val="17"/>
                <c:pt idx="0">
                  <c:v>53</c:v>
                </c:pt>
                <c:pt idx="1">
                  <c:v>64</c:v>
                </c:pt>
                <c:pt idx="2">
                  <c:v>103</c:v>
                </c:pt>
                <c:pt idx="3">
                  <c:v>60</c:v>
                </c:pt>
                <c:pt idx="4">
                  <c:v>13</c:v>
                </c:pt>
                <c:pt idx="5">
                  <c:v>0</c:v>
                </c:pt>
                <c:pt idx="6">
                  <c:v>48</c:v>
                </c:pt>
                <c:pt idx="7">
                  <c:v>61</c:v>
                </c:pt>
                <c:pt idx="8">
                  <c:v>65</c:v>
                </c:pt>
                <c:pt idx="9">
                  <c:v>51</c:v>
                </c:pt>
                <c:pt idx="10">
                  <c:v>11</c:v>
                </c:pt>
                <c:pt idx="11">
                  <c:v>0</c:v>
                </c:pt>
                <c:pt idx="12">
                  <c:v>51</c:v>
                </c:pt>
                <c:pt idx="13">
                  <c:v>64</c:v>
                </c:pt>
                <c:pt idx="14">
                  <c:v>78</c:v>
                </c:pt>
                <c:pt idx="15">
                  <c:v>48</c:v>
                </c:pt>
                <c:pt idx="16">
                  <c:v>16</c:v>
                </c:pt>
              </c:numCache>
            </c:numRef>
          </c:val>
          <c:extLst>
            <c:ext xmlns:c16="http://schemas.microsoft.com/office/drawing/2014/chart" uri="{C3380CC4-5D6E-409C-BE32-E72D297353CC}">
              <c16:uniqueId val="{00000012-FB9D-45D8-BBBD-2D82E414D03A}"/>
            </c:ext>
          </c:extLst>
        </c:ser>
        <c:dLbls>
          <c:showLegendKey val="0"/>
          <c:showVal val="0"/>
          <c:showCatName val="0"/>
          <c:showSerName val="0"/>
          <c:showPercent val="0"/>
          <c:showBubbleSize val="0"/>
        </c:dLbls>
        <c:gapWidth val="150"/>
        <c:overlap val="100"/>
        <c:axId val="1777447008"/>
        <c:axId val="1777439936"/>
      </c:barChart>
      <c:catAx>
        <c:axId val="177744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77439936"/>
        <c:crosses val="autoZero"/>
        <c:auto val="1"/>
        <c:lblAlgn val="ctr"/>
        <c:lblOffset val="100"/>
        <c:noMultiLvlLbl val="0"/>
      </c:catAx>
      <c:valAx>
        <c:axId val="1777439936"/>
        <c:scaling>
          <c:orientation val="minMax"/>
          <c:max val="125"/>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77447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2015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'Faculty Need'!$H$28</c:f>
              <c:strCache>
                <c:ptCount val="1"/>
                <c:pt idx="0">
                  <c:v>Masters</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B226-4E6F-8675-BB7879558AE6}"/>
                </c:ext>
              </c:extLst>
            </c:dLbl>
            <c:dLbl>
              <c:idx val="4"/>
              <c:delete val="1"/>
              <c:extLst>
                <c:ext xmlns:c15="http://schemas.microsoft.com/office/drawing/2012/chart" uri="{CE6537A1-D6FC-4f65-9D91-7224C49458BB}"/>
                <c:ext xmlns:c16="http://schemas.microsoft.com/office/drawing/2014/chart" uri="{C3380CC4-5D6E-409C-BE32-E72D297353CC}">
                  <c16:uniqueId val="{00000001-B226-4E6F-8675-BB7879558AE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Need'!$H$29:$H$33</c:f>
              <c:numCache>
                <c:formatCode>General</c:formatCode>
                <c:ptCount val="5"/>
                <c:pt idx="0">
                  <c:v>5</c:v>
                </c:pt>
                <c:pt idx="1">
                  <c:v>2</c:v>
                </c:pt>
                <c:pt idx="2">
                  <c:v>10</c:v>
                </c:pt>
                <c:pt idx="3">
                  <c:v>0</c:v>
                </c:pt>
                <c:pt idx="4">
                  <c:v>0</c:v>
                </c:pt>
              </c:numCache>
            </c:numRef>
          </c:val>
          <c:extLst>
            <c:ext xmlns:c16="http://schemas.microsoft.com/office/drawing/2014/chart" uri="{C3380CC4-5D6E-409C-BE32-E72D297353CC}">
              <c16:uniqueId val="{00000002-B226-4E6F-8675-BB7879558AE6}"/>
            </c:ext>
          </c:extLst>
        </c:ser>
        <c:ser>
          <c:idx val="1"/>
          <c:order val="1"/>
          <c:tx>
            <c:strRef>
              <c:f>'Faculty Need'!$I$28</c:f>
              <c:strCache>
                <c:ptCount val="1"/>
                <c:pt idx="0">
                  <c:v>PhD</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B226-4E6F-8675-BB7879558AE6}"/>
                </c:ext>
              </c:extLst>
            </c:dLbl>
            <c:dLbl>
              <c:idx val="1"/>
              <c:delete val="1"/>
              <c:extLst>
                <c:ext xmlns:c15="http://schemas.microsoft.com/office/drawing/2012/chart" uri="{CE6537A1-D6FC-4f65-9D91-7224C49458BB}"/>
                <c:ext xmlns:c16="http://schemas.microsoft.com/office/drawing/2014/chart" uri="{C3380CC4-5D6E-409C-BE32-E72D297353CC}">
                  <c16:uniqueId val="{00000004-B226-4E6F-8675-BB7879558AE6}"/>
                </c:ext>
              </c:extLst>
            </c:dLbl>
            <c:dLbl>
              <c:idx val="4"/>
              <c:delete val="1"/>
              <c:extLst>
                <c:ext xmlns:c15="http://schemas.microsoft.com/office/drawing/2012/chart" uri="{CE6537A1-D6FC-4f65-9D91-7224C49458BB}"/>
                <c:ext xmlns:c16="http://schemas.microsoft.com/office/drawing/2014/chart" uri="{C3380CC4-5D6E-409C-BE32-E72D297353CC}">
                  <c16:uniqueId val="{00000005-B226-4E6F-8675-BB7879558AE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Need'!$I$29:$I$33</c:f>
              <c:numCache>
                <c:formatCode>General</c:formatCode>
                <c:ptCount val="5"/>
                <c:pt idx="0">
                  <c:v>0</c:v>
                </c:pt>
                <c:pt idx="1">
                  <c:v>0</c:v>
                </c:pt>
                <c:pt idx="2">
                  <c:v>10</c:v>
                </c:pt>
                <c:pt idx="3">
                  <c:v>3</c:v>
                </c:pt>
                <c:pt idx="4">
                  <c:v>0</c:v>
                </c:pt>
              </c:numCache>
            </c:numRef>
          </c:val>
          <c:extLst>
            <c:ext xmlns:c16="http://schemas.microsoft.com/office/drawing/2014/chart" uri="{C3380CC4-5D6E-409C-BE32-E72D297353CC}">
              <c16:uniqueId val="{00000006-B226-4E6F-8675-BB7879558AE6}"/>
            </c:ext>
          </c:extLst>
        </c:ser>
        <c:ser>
          <c:idx val="2"/>
          <c:order val="2"/>
          <c:tx>
            <c:strRef>
              <c:f>'Faculty Need'!$J$28</c:f>
              <c:strCache>
                <c:ptCount val="1"/>
                <c:pt idx="0">
                  <c:v>DNP</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B226-4E6F-8675-BB7879558AE6}"/>
                </c:ext>
              </c:extLst>
            </c:dLbl>
            <c:dLbl>
              <c:idx val="1"/>
              <c:delete val="1"/>
              <c:extLst>
                <c:ext xmlns:c15="http://schemas.microsoft.com/office/drawing/2012/chart" uri="{CE6537A1-D6FC-4f65-9D91-7224C49458BB}"/>
                <c:ext xmlns:c16="http://schemas.microsoft.com/office/drawing/2014/chart" uri="{C3380CC4-5D6E-409C-BE32-E72D297353CC}">
                  <c16:uniqueId val="{00000008-B226-4E6F-8675-BB7879558AE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Need'!$J$29:$J$33</c:f>
              <c:numCache>
                <c:formatCode>General</c:formatCode>
                <c:ptCount val="5"/>
                <c:pt idx="0">
                  <c:v>0</c:v>
                </c:pt>
                <c:pt idx="1">
                  <c:v>0</c:v>
                </c:pt>
                <c:pt idx="2">
                  <c:v>4</c:v>
                </c:pt>
                <c:pt idx="3">
                  <c:v>1</c:v>
                </c:pt>
                <c:pt idx="4">
                  <c:v>2</c:v>
                </c:pt>
              </c:numCache>
            </c:numRef>
          </c:val>
          <c:extLst>
            <c:ext xmlns:c16="http://schemas.microsoft.com/office/drawing/2014/chart" uri="{C3380CC4-5D6E-409C-BE32-E72D297353CC}">
              <c16:uniqueId val="{00000009-B226-4E6F-8675-BB7879558AE6}"/>
            </c:ext>
          </c:extLst>
        </c:ser>
        <c:dLbls>
          <c:showLegendKey val="0"/>
          <c:showVal val="0"/>
          <c:showCatName val="0"/>
          <c:showSerName val="0"/>
          <c:showPercent val="0"/>
          <c:showBubbleSize val="0"/>
        </c:dLbls>
        <c:gapWidth val="182"/>
        <c:axId val="1777451904"/>
        <c:axId val="1777441024"/>
      </c:barChart>
      <c:catAx>
        <c:axId val="1777451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77441024"/>
        <c:crosses val="autoZero"/>
        <c:auto val="1"/>
        <c:lblAlgn val="ctr"/>
        <c:lblOffset val="100"/>
        <c:noMultiLvlLbl val="0"/>
      </c:catAx>
      <c:valAx>
        <c:axId val="177744102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77451904"/>
        <c:crosses val="autoZero"/>
        <c:crossBetween val="between"/>
      </c:valAx>
      <c:spPr>
        <a:noFill/>
        <a:ln>
          <a:noFill/>
        </a:ln>
        <a:effectLst/>
      </c:spPr>
    </c:plotArea>
    <c:legend>
      <c:legendPos val="r"/>
      <c:layout>
        <c:manualLayout>
          <c:xMode val="edge"/>
          <c:yMode val="edge"/>
          <c:x val="0.80037957287806849"/>
          <c:y val="0.38211548318950511"/>
          <c:w val="0.14757902772581816"/>
          <c:h val="0.2767644323893803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2016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'Faculty Need'!$N$28</c:f>
              <c:strCache>
                <c:ptCount val="1"/>
                <c:pt idx="0">
                  <c:v>Masters</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A889-44CD-9F41-E3A552516722}"/>
                </c:ext>
              </c:extLst>
            </c:dLbl>
            <c:dLbl>
              <c:idx val="4"/>
              <c:delete val="1"/>
              <c:extLst>
                <c:ext xmlns:c15="http://schemas.microsoft.com/office/drawing/2012/chart" uri="{CE6537A1-D6FC-4f65-9D91-7224C49458BB}"/>
                <c:ext xmlns:c16="http://schemas.microsoft.com/office/drawing/2014/chart" uri="{C3380CC4-5D6E-409C-BE32-E72D297353CC}">
                  <c16:uniqueId val="{00000001-A889-44CD-9F41-E3A55251672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Need'!$N$29:$N$33</c:f>
              <c:numCache>
                <c:formatCode>General</c:formatCode>
                <c:ptCount val="5"/>
                <c:pt idx="0">
                  <c:v>6</c:v>
                </c:pt>
                <c:pt idx="1">
                  <c:v>10</c:v>
                </c:pt>
                <c:pt idx="2">
                  <c:v>19</c:v>
                </c:pt>
                <c:pt idx="3">
                  <c:v>0</c:v>
                </c:pt>
                <c:pt idx="4">
                  <c:v>0</c:v>
                </c:pt>
              </c:numCache>
            </c:numRef>
          </c:val>
          <c:extLst>
            <c:ext xmlns:c16="http://schemas.microsoft.com/office/drawing/2014/chart" uri="{C3380CC4-5D6E-409C-BE32-E72D297353CC}">
              <c16:uniqueId val="{00000002-A889-44CD-9F41-E3A552516722}"/>
            </c:ext>
          </c:extLst>
        </c:ser>
        <c:ser>
          <c:idx val="1"/>
          <c:order val="1"/>
          <c:tx>
            <c:strRef>
              <c:f>'Faculty Need'!$O$28</c:f>
              <c:strCache>
                <c:ptCount val="1"/>
                <c:pt idx="0">
                  <c:v>PhD</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A889-44CD-9F41-E3A552516722}"/>
                </c:ext>
              </c:extLst>
            </c:dLbl>
            <c:dLbl>
              <c:idx val="4"/>
              <c:delete val="1"/>
              <c:extLst>
                <c:ext xmlns:c15="http://schemas.microsoft.com/office/drawing/2012/chart" uri="{CE6537A1-D6FC-4f65-9D91-7224C49458BB}"/>
                <c:ext xmlns:c16="http://schemas.microsoft.com/office/drawing/2014/chart" uri="{C3380CC4-5D6E-409C-BE32-E72D297353CC}">
                  <c16:uniqueId val="{00000004-A889-44CD-9F41-E3A55251672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Need'!$O$29:$O$33</c:f>
              <c:numCache>
                <c:formatCode>General</c:formatCode>
                <c:ptCount val="5"/>
                <c:pt idx="0">
                  <c:v>0</c:v>
                </c:pt>
                <c:pt idx="1">
                  <c:v>4</c:v>
                </c:pt>
                <c:pt idx="2">
                  <c:v>5</c:v>
                </c:pt>
                <c:pt idx="3">
                  <c:v>3</c:v>
                </c:pt>
                <c:pt idx="4">
                  <c:v>0</c:v>
                </c:pt>
              </c:numCache>
            </c:numRef>
          </c:val>
          <c:extLst>
            <c:ext xmlns:c16="http://schemas.microsoft.com/office/drawing/2014/chart" uri="{C3380CC4-5D6E-409C-BE32-E72D297353CC}">
              <c16:uniqueId val="{00000005-A889-44CD-9F41-E3A552516722}"/>
            </c:ext>
          </c:extLst>
        </c:ser>
        <c:ser>
          <c:idx val="2"/>
          <c:order val="2"/>
          <c:tx>
            <c:strRef>
              <c:f>'Faculty Need'!$P$28</c:f>
              <c:strCache>
                <c:ptCount val="1"/>
                <c:pt idx="0">
                  <c:v>DNP</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A889-44CD-9F41-E3A55251672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Need'!$P$29:$P$33</c:f>
              <c:numCache>
                <c:formatCode>General</c:formatCode>
                <c:ptCount val="5"/>
                <c:pt idx="0">
                  <c:v>0</c:v>
                </c:pt>
                <c:pt idx="1">
                  <c:v>1</c:v>
                </c:pt>
                <c:pt idx="2">
                  <c:v>4</c:v>
                </c:pt>
                <c:pt idx="3">
                  <c:v>1</c:v>
                </c:pt>
                <c:pt idx="4">
                  <c:v>4</c:v>
                </c:pt>
              </c:numCache>
            </c:numRef>
          </c:val>
          <c:extLst>
            <c:ext xmlns:c16="http://schemas.microsoft.com/office/drawing/2014/chart" uri="{C3380CC4-5D6E-409C-BE32-E72D297353CC}">
              <c16:uniqueId val="{00000007-A889-44CD-9F41-E3A552516722}"/>
            </c:ext>
          </c:extLst>
        </c:ser>
        <c:dLbls>
          <c:showLegendKey val="0"/>
          <c:showVal val="0"/>
          <c:showCatName val="0"/>
          <c:showSerName val="0"/>
          <c:showPercent val="0"/>
          <c:showBubbleSize val="0"/>
        </c:dLbls>
        <c:gapWidth val="182"/>
        <c:axId val="1777452992"/>
        <c:axId val="1777450816"/>
      </c:barChart>
      <c:catAx>
        <c:axId val="1777452992"/>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77450816"/>
        <c:crosses val="autoZero"/>
        <c:auto val="1"/>
        <c:lblAlgn val="ctr"/>
        <c:lblOffset val="100"/>
        <c:noMultiLvlLbl val="0"/>
      </c:catAx>
      <c:valAx>
        <c:axId val="1777450816"/>
        <c:scaling>
          <c:orientation val="maxMin"/>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77452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E9-4A15-8C31-840B18F6F38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'ADN Programs'!$A$69:$A$76</c:f>
              <c:strCache>
                <c:ptCount val="5"/>
                <c:pt idx="0">
                  <c:v>2010-2011</c:v>
                </c:pt>
                <c:pt idx="1">
                  <c:v>2011-2012</c:v>
                </c:pt>
                <c:pt idx="2">
                  <c:v>2013-2014</c:v>
                </c:pt>
                <c:pt idx="3">
                  <c:v>2014-2015</c:v>
                </c:pt>
                <c:pt idx="4">
                  <c:v>2015-2016</c:v>
                </c:pt>
              </c:strCache>
            </c:strRef>
          </c:cat>
          <c:val>
            <c:numRef>
              <c:f>'ADN Programs'!$P$39:$P$46</c:f>
              <c:numCache>
                <c:formatCode>General</c:formatCode>
                <c:ptCount val="5"/>
                <c:pt idx="0">
                  <c:v>2188</c:v>
                </c:pt>
                <c:pt idx="1">
                  <c:v>2371</c:v>
                </c:pt>
                <c:pt idx="2">
                  <c:v>2097</c:v>
                </c:pt>
                <c:pt idx="3">
                  <c:v>1923</c:v>
                </c:pt>
                <c:pt idx="4">
                  <c:v>1526</c:v>
                </c:pt>
              </c:numCache>
            </c:numRef>
          </c:val>
          <c:smooth val="0"/>
          <c:extLst>
            <c:ext xmlns:c16="http://schemas.microsoft.com/office/drawing/2014/chart" uri="{C3380CC4-5D6E-409C-BE32-E72D297353CC}">
              <c16:uniqueId val="{00000001-B5E9-4A15-8C31-840B18F6F387}"/>
            </c:ext>
          </c:extLst>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E9-4A15-8C31-840B18F6F38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'ADN Programs'!$A$69:$A$76</c:f>
              <c:strCache>
                <c:ptCount val="5"/>
                <c:pt idx="0">
                  <c:v>2010-2011</c:v>
                </c:pt>
                <c:pt idx="1">
                  <c:v>2011-2012</c:v>
                </c:pt>
                <c:pt idx="2">
                  <c:v>2013-2014</c:v>
                </c:pt>
                <c:pt idx="3">
                  <c:v>2014-2015</c:v>
                </c:pt>
                <c:pt idx="4">
                  <c:v>2015-2016</c:v>
                </c:pt>
              </c:strCache>
            </c:strRef>
          </c:cat>
          <c:val>
            <c:numRef>
              <c:f>'ADN Programs'!$P$49:$P$56</c:f>
              <c:numCache>
                <c:formatCode>General</c:formatCode>
                <c:ptCount val="5"/>
                <c:pt idx="0">
                  <c:v>1186</c:v>
                </c:pt>
                <c:pt idx="1">
                  <c:v>1049</c:v>
                </c:pt>
                <c:pt idx="2">
                  <c:v>1162</c:v>
                </c:pt>
                <c:pt idx="3">
                  <c:v>1069</c:v>
                </c:pt>
                <c:pt idx="4">
                  <c:v>774</c:v>
                </c:pt>
              </c:numCache>
            </c:numRef>
          </c:val>
          <c:smooth val="0"/>
          <c:extLst>
            <c:ext xmlns:c16="http://schemas.microsoft.com/office/drawing/2014/chart" uri="{C3380CC4-5D6E-409C-BE32-E72D297353CC}">
              <c16:uniqueId val="{00000003-B5E9-4A15-8C31-840B18F6F387}"/>
            </c:ext>
          </c:extLst>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layout>
                <c:manualLayout>
                  <c:x val="3.2948929159802307E-3"/>
                  <c:y val="6.4864864864864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E9-4A15-8C31-840B18F6F38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'ADN Programs'!$A$69:$A$76</c:f>
              <c:strCache>
                <c:ptCount val="5"/>
                <c:pt idx="0">
                  <c:v>2010-2011</c:v>
                </c:pt>
                <c:pt idx="1">
                  <c:v>2011-2012</c:v>
                </c:pt>
                <c:pt idx="2">
                  <c:v>2013-2014</c:v>
                </c:pt>
                <c:pt idx="3">
                  <c:v>2014-2015</c:v>
                </c:pt>
                <c:pt idx="4">
                  <c:v>2015-2016</c:v>
                </c:pt>
              </c:strCache>
            </c:strRef>
          </c:cat>
          <c:val>
            <c:numRef>
              <c:f>'ADN Programs'!$P$59:$P$66</c:f>
              <c:numCache>
                <c:formatCode>General</c:formatCode>
                <c:ptCount val="5"/>
                <c:pt idx="0">
                  <c:v>982</c:v>
                </c:pt>
                <c:pt idx="1">
                  <c:v>931</c:v>
                </c:pt>
                <c:pt idx="2">
                  <c:v>1231</c:v>
                </c:pt>
                <c:pt idx="3">
                  <c:v>1046</c:v>
                </c:pt>
                <c:pt idx="4">
                  <c:v>733</c:v>
                </c:pt>
              </c:numCache>
            </c:numRef>
          </c:val>
          <c:smooth val="0"/>
          <c:extLst>
            <c:ext xmlns:c16="http://schemas.microsoft.com/office/drawing/2014/chart" uri="{C3380CC4-5D6E-409C-BE32-E72D297353CC}">
              <c16:uniqueId val="{00000005-B5E9-4A15-8C31-840B18F6F387}"/>
            </c:ext>
          </c:extLst>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E9-4A15-8C31-840B18F6F38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'ADN Programs'!$A$69:$A$76</c:f>
              <c:strCache>
                <c:ptCount val="5"/>
                <c:pt idx="0">
                  <c:v>2010-2011</c:v>
                </c:pt>
                <c:pt idx="1">
                  <c:v>2011-2012</c:v>
                </c:pt>
                <c:pt idx="2">
                  <c:v>2013-2014</c:v>
                </c:pt>
                <c:pt idx="3">
                  <c:v>2014-2015</c:v>
                </c:pt>
                <c:pt idx="4">
                  <c:v>2015-2016</c:v>
                </c:pt>
              </c:strCache>
            </c:strRef>
          </c:cat>
          <c:val>
            <c:numRef>
              <c:f>'ADN Programs'!$P$69:$P$76</c:f>
              <c:numCache>
                <c:formatCode>General</c:formatCode>
                <c:ptCount val="5"/>
                <c:pt idx="0">
                  <c:v>1856</c:v>
                </c:pt>
                <c:pt idx="1">
                  <c:v>1531</c:v>
                </c:pt>
                <c:pt idx="2">
                  <c:v>1992</c:v>
                </c:pt>
                <c:pt idx="3">
                  <c:v>1704</c:v>
                </c:pt>
                <c:pt idx="4">
                  <c:v>1172</c:v>
                </c:pt>
              </c:numCache>
            </c:numRef>
          </c:val>
          <c:smooth val="0"/>
          <c:extLst>
            <c:ext xmlns:c16="http://schemas.microsoft.com/office/drawing/2014/chart" uri="{C3380CC4-5D6E-409C-BE32-E72D297353CC}">
              <c16:uniqueId val="{00000007-B5E9-4A15-8C31-840B18F6F387}"/>
            </c:ext>
          </c:extLst>
        </c:ser>
        <c:dLbls>
          <c:showLegendKey val="0"/>
          <c:showVal val="0"/>
          <c:showCatName val="0"/>
          <c:showSerName val="0"/>
          <c:showPercent val="0"/>
          <c:showBubbleSize val="0"/>
        </c:dLbls>
        <c:marker val="1"/>
        <c:smooth val="0"/>
        <c:axId val="1656677120"/>
        <c:axId val="1656674944"/>
      </c:lineChart>
      <c:catAx>
        <c:axId val="165667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56674944"/>
        <c:crosses val="autoZero"/>
        <c:auto val="1"/>
        <c:lblAlgn val="ctr"/>
        <c:lblOffset val="100"/>
        <c:noMultiLvlLbl val="0"/>
      </c:catAx>
      <c:valAx>
        <c:axId val="165667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667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E8-460A-A6E0-D925AEB14CA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'BSN Programs'!$A$33:$A$40</c:f>
              <c:strCache>
                <c:ptCount val="5"/>
                <c:pt idx="0">
                  <c:v>2010-2011</c:v>
                </c:pt>
                <c:pt idx="1">
                  <c:v>2011-2012</c:v>
                </c:pt>
                <c:pt idx="2">
                  <c:v>2013-2014</c:v>
                </c:pt>
                <c:pt idx="3">
                  <c:v>2014-2015</c:v>
                </c:pt>
                <c:pt idx="4">
                  <c:v>2015-2016</c:v>
                </c:pt>
              </c:strCache>
            </c:strRef>
          </c:cat>
          <c:val>
            <c:numRef>
              <c:f>'BSN Programs'!$N$3:$N$10</c:f>
              <c:numCache>
                <c:formatCode>General</c:formatCode>
                <c:ptCount val="5"/>
                <c:pt idx="0">
                  <c:v>1403</c:v>
                </c:pt>
                <c:pt idx="1">
                  <c:v>1542</c:v>
                </c:pt>
                <c:pt idx="2">
                  <c:v>1935</c:v>
                </c:pt>
                <c:pt idx="3">
                  <c:v>2209</c:v>
                </c:pt>
                <c:pt idx="4">
                  <c:v>2132</c:v>
                </c:pt>
              </c:numCache>
            </c:numRef>
          </c:val>
          <c:smooth val="0"/>
          <c:extLst>
            <c:ext xmlns:c16="http://schemas.microsoft.com/office/drawing/2014/chart" uri="{C3380CC4-5D6E-409C-BE32-E72D297353CC}">
              <c16:uniqueId val="{00000001-F6E8-460A-A6E0-D925AEB14CA3}"/>
            </c:ext>
          </c:extLst>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E8-460A-A6E0-D925AEB14CA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'BSN Programs'!$A$33:$A$40</c:f>
              <c:strCache>
                <c:ptCount val="5"/>
                <c:pt idx="0">
                  <c:v>2010-2011</c:v>
                </c:pt>
                <c:pt idx="1">
                  <c:v>2011-2012</c:v>
                </c:pt>
                <c:pt idx="2">
                  <c:v>2013-2014</c:v>
                </c:pt>
                <c:pt idx="3">
                  <c:v>2014-2015</c:v>
                </c:pt>
                <c:pt idx="4">
                  <c:v>2015-2016</c:v>
                </c:pt>
              </c:strCache>
            </c:strRef>
          </c:cat>
          <c:val>
            <c:numRef>
              <c:f>'BSN Programs'!$N$13:$N$20</c:f>
              <c:numCache>
                <c:formatCode>General</c:formatCode>
                <c:ptCount val="5"/>
                <c:pt idx="0">
                  <c:v>986</c:v>
                </c:pt>
                <c:pt idx="1">
                  <c:v>1187</c:v>
                </c:pt>
                <c:pt idx="2">
                  <c:v>1260</c:v>
                </c:pt>
                <c:pt idx="3">
                  <c:v>1793</c:v>
                </c:pt>
                <c:pt idx="4">
                  <c:v>1758</c:v>
                </c:pt>
              </c:numCache>
            </c:numRef>
          </c:val>
          <c:smooth val="0"/>
          <c:extLst>
            <c:ext xmlns:c16="http://schemas.microsoft.com/office/drawing/2014/chart" uri="{C3380CC4-5D6E-409C-BE32-E72D297353CC}">
              <c16:uniqueId val="{00000003-F6E8-460A-A6E0-D925AEB14CA3}"/>
            </c:ext>
          </c:extLst>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E8-460A-A6E0-D925AEB14CA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'BSN Programs'!$A$33:$A$40</c:f>
              <c:strCache>
                <c:ptCount val="5"/>
                <c:pt idx="0">
                  <c:v>2010-2011</c:v>
                </c:pt>
                <c:pt idx="1">
                  <c:v>2011-2012</c:v>
                </c:pt>
                <c:pt idx="2">
                  <c:v>2013-2014</c:v>
                </c:pt>
                <c:pt idx="3">
                  <c:v>2014-2015</c:v>
                </c:pt>
                <c:pt idx="4">
                  <c:v>2015-2016</c:v>
                </c:pt>
              </c:strCache>
            </c:strRef>
          </c:cat>
          <c:val>
            <c:numRef>
              <c:f>'BSN Programs'!$N$23:$N$30</c:f>
              <c:numCache>
                <c:formatCode>General</c:formatCode>
                <c:ptCount val="5"/>
                <c:pt idx="0">
                  <c:v>737</c:v>
                </c:pt>
                <c:pt idx="1">
                  <c:v>760</c:v>
                </c:pt>
                <c:pt idx="2">
                  <c:v>966</c:v>
                </c:pt>
                <c:pt idx="3">
                  <c:v>1110</c:v>
                </c:pt>
                <c:pt idx="4">
                  <c:v>1242</c:v>
                </c:pt>
              </c:numCache>
            </c:numRef>
          </c:val>
          <c:smooth val="0"/>
          <c:extLst>
            <c:ext xmlns:c16="http://schemas.microsoft.com/office/drawing/2014/chart" uri="{C3380CC4-5D6E-409C-BE32-E72D297353CC}">
              <c16:uniqueId val="{00000005-F6E8-460A-A6E0-D925AEB14CA3}"/>
            </c:ext>
          </c:extLst>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E8-460A-A6E0-D925AEB14CA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'BSN Programs'!$A$33:$A$40</c:f>
              <c:strCache>
                <c:ptCount val="5"/>
                <c:pt idx="0">
                  <c:v>2010-2011</c:v>
                </c:pt>
                <c:pt idx="1">
                  <c:v>2011-2012</c:v>
                </c:pt>
                <c:pt idx="2">
                  <c:v>2013-2014</c:v>
                </c:pt>
                <c:pt idx="3">
                  <c:v>2014-2015</c:v>
                </c:pt>
                <c:pt idx="4">
                  <c:v>2015-2016</c:v>
                </c:pt>
              </c:strCache>
            </c:strRef>
          </c:cat>
          <c:val>
            <c:numRef>
              <c:f>'BSN Programs'!$N$33:$N$40</c:f>
              <c:numCache>
                <c:formatCode>General</c:formatCode>
                <c:ptCount val="5"/>
                <c:pt idx="0">
                  <c:v>1564</c:v>
                </c:pt>
                <c:pt idx="1">
                  <c:v>2260</c:v>
                </c:pt>
                <c:pt idx="2">
                  <c:v>2174</c:v>
                </c:pt>
                <c:pt idx="3">
                  <c:v>2425</c:v>
                </c:pt>
                <c:pt idx="4">
                  <c:v>2841</c:v>
                </c:pt>
              </c:numCache>
            </c:numRef>
          </c:val>
          <c:smooth val="0"/>
          <c:extLst>
            <c:ext xmlns:c16="http://schemas.microsoft.com/office/drawing/2014/chart" uri="{C3380CC4-5D6E-409C-BE32-E72D297353CC}">
              <c16:uniqueId val="{00000007-F6E8-460A-A6E0-D925AEB14CA3}"/>
            </c:ext>
          </c:extLst>
        </c:ser>
        <c:dLbls>
          <c:showLegendKey val="0"/>
          <c:showVal val="0"/>
          <c:showCatName val="0"/>
          <c:showSerName val="0"/>
          <c:showPercent val="0"/>
          <c:showBubbleSize val="0"/>
        </c:dLbls>
        <c:marker val="1"/>
        <c:smooth val="0"/>
        <c:axId val="1465023728"/>
        <c:axId val="1774181088"/>
      </c:lineChart>
      <c:catAx>
        <c:axId val="146502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74181088"/>
        <c:crosses val="autoZero"/>
        <c:auto val="1"/>
        <c:lblAlgn val="ctr"/>
        <c:lblOffset val="100"/>
        <c:noMultiLvlLbl val="0"/>
      </c:catAx>
      <c:valAx>
        <c:axId val="177418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502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manualLayout>
                  <c:x val="1.2982456050680645E-2"/>
                  <c:y val="5.0554735386430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0E-4F55-9B4D-002F8D236CD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 Programs'!$A$4:$A$10</c:f>
              <c:strCache>
                <c:ptCount val="5"/>
                <c:pt idx="0">
                  <c:v>2010-2011</c:v>
                </c:pt>
                <c:pt idx="1">
                  <c:v>2011-2012</c:v>
                </c:pt>
                <c:pt idx="2">
                  <c:v>2013-2014</c:v>
                </c:pt>
                <c:pt idx="3">
                  <c:v>2014-2015</c:v>
                </c:pt>
                <c:pt idx="4">
                  <c:v>2015-2016</c:v>
                </c:pt>
              </c:strCache>
            </c:strRef>
          </c:cat>
          <c:val>
            <c:numRef>
              <c:f>'Masters Programs'!$H$4:$H$10</c:f>
              <c:numCache>
                <c:formatCode>General</c:formatCode>
                <c:ptCount val="5"/>
                <c:pt idx="0">
                  <c:v>229</c:v>
                </c:pt>
                <c:pt idx="1">
                  <c:v>210</c:v>
                </c:pt>
                <c:pt idx="2">
                  <c:v>286</c:v>
                </c:pt>
                <c:pt idx="3">
                  <c:v>289</c:v>
                </c:pt>
                <c:pt idx="4">
                  <c:v>370</c:v>
                </c:pt>
              </c:numCache>
            </c:numRef>
          </c:val>
          <c:smooth val="0"/>
          <c:extLst>
            <c:ext xmlns:c16="http://schemas.microsoft.com/office/drawing/2014/chart" uri="{C3380CC4-5D6E-409C-BE32-E72D297353CC}">
              <c16:uniqueId val="{00000001-640E-4F55-9B4D-002F8D236CD2}"/>
            </c:ext>
          </c:extLst>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0E-4F55-9B4D-002F8D236CD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 Programs'!$A$4:$A$10</c:f>
              <c:strCache>
                <c:ptCount val="5"/>
                <c:pt idx="0">
                  <c:v>2010-2011</c:v>
                </c:pt>
                <c:pt idx="1">
                  <c:v>2011-2012</c:v>
                </c:pt>
                <c:pt idx="2">
                  <c:v>2013-2014</c:v>
                </c:pt>
                <c:pt idx="3">
                  <c:v>2014-2015</c:v>
                </c:pt>
                <c:pt idx="4">
                  <c:v>2015-2016</c:v>
                </c:pt>
              </c:strCache>
            </c:strRef>
          </c:cat>
          <c:val>
            <c:numRef>
              <c:f>'Masters Programs'!$H$14:$H$20</c:f>
              <c:numCache>
                <c:formatCode>General</c:formatCode>
                <c:ptCount val="5"/>
                <c:pt idx="0">
                  <c:v>139</c:v>
                </c:pt>
                <c:pt idx="1">
                  <c:v>126</c:v>
                </c:pt>
                <c:pt idx="2">
                  <c:v>248</c:v>
                </c:pt>
                <c:pt idx="3">
                  <c:v>211</c:v>
                </c:pt>
                <c:pt idx="4">
                  <c:v>236</c:v>
                </c:pt>
              </c:numCache>
            </c:numRef>
          </c:val>
          <c:smooth val="0"/>
          <c:extLst>
            <c:ext xmlns:c16="http://schemas.microsoft.com/office/drawing/2014/chart" uri="{C3380CC4-5D6E-409C-BE32-E72D297353CC}">
              <c16:uniqueId val="{00000003-640E-4F55-9B4D-002F8D236CD2}"/>
            </c:ext>
          </c:extLst>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0E-4F55-9B4D-002F8D236CD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 Programs'!$A$4:$A$10</c:f>
              <c:strCache>
                <c:ptCount val="5"/>
                <c:pt idx="0">
                  <c:v>2010-2011</c:v>
                </c:pt>
                <c:pt idx="1">
                  <c:v>2011-2012</c:v>
                </c:pt>
                <c:pt idx="2">
                  <c:v>2013-2014</c:v>
                </c:pt>
                <c:pt idx="3">
                  <c:v>2014-2015</c:v>
                </c:pt>
                <c:pt idx="4">
                  <c:v>2015-2016</c:v>
                </c:pt>
              </c:strCache>
            </c:strRef>
          </c:cat>
          <c:val>
            <c:numRef>
              <c:f>'Masters Programs'!$H$24:$H$30</c:f>
              <c:numCache>
                <c:formatCode>General</c:formatCode>
                <c:ptCount val="5"/>
                <c:pt idx="0">
                  <c:v>112</c:v>
                </c:pt>
                <c:pt idx="1">
                  <c:v>99</c:v>
                </c:pt>
                <c:pt idx="2">
                  <c:v>125</c:v>
                </c:pt>
                <c:pt idx="3">
                  <c:v>154</c:v>
                </c:pt>
                <c:pt idx="4">
                  <c:v>163</c:v>
                </c:pt>
              </c:numCache>
            </c:numRef>
          </c:val>
          <c:smooth val="0"/>
          <c:extLst>
            <c:ext xmlns:c16="http://schemas.microsoft.com/office/drawing/2014/chart" uri="{C3380CC4-5D6E-409C-BE32-E72D297353CC}">
              <c16:uniqueId val="{00000005-640E-4F55-9B4D-002F8D236CD2}"/>
            </c:ext>
          </c:extLst>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0E-4F55-9B4D-002F8D236CD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 Programs'!$A$4:$A$10</c:f>
              <c:strCache>
                <c:ptCount val="5"/>
                <c:pt idx="0">
                  <c:v>2010-2011</c:v>
                </c:pt>
                <c:pt idx="1">
                  <c:v>2011-2012</c:v>
                </c:pt>
                <c:pt idx="2">
                  <c:v>2013-2014</c:v>
                </c:pt>
                <c:pt idx="3">
                  <c:v>2014-2015</c:v>
                </c:pt>
                <c:pt idx="4">
                  <c:v>2015-2016</c:v>
                </c:pt>
              </c:strCache>
            </c:strRef>
          </c:cat>
          <c:val>
            <c:numRef>
              <c:f>'Masters Programs'!$H$34:$H$40</c:f>
              <c:numCache>
                <c:formatCode>General</c:formatCode>
                <c:ptCount val="5"/>
                <c:pt idx="0">
                  <c:v>233</c:v>
                </c:pt>
                <c:pt idx="1">
                  <c:v>226</c:v>
                </c:pt>
                <c:pt idx="2">
                  <c:v>473</c:v>
                </c:pt>
                <c:pt idx="3">
                  <c:v>332</c:v>
                </c:pt>
                <c:pt idx="4">
                  <c:v>391</c:v>
                </c:pt>
              </c:numCache>
            </c:numRef>
          </c:val>
          <c:smooth val="0"/>
          <c:extLst>
            <c:ext xmlns:c16="http://schemas.microsoft.com/office/drawing/2014/chart" uri="{C3380CC4-5D6E-409C-BE32-E72D297353CC}">
              <c16:uniqueId val="{00000007-640E-4F55-9B4D-002F8D236CD2}"/>
            </c:ext>
          </c:extLst>
        </c:ser>
        <c:dLbls>
          <c:showLegendKey val="0"/>
          <c:showVal val="0"/>
          <c:showCatName val="0"/>
          <c:showSerName val="0"/>
          <c:showPercent val="0"/>
          <c:showBubbleSize val="0"/>
        </c:dLbls>
        <c:marker val="1"/>
        <c:smooth val="0"/>
        <c:axId val="1774171296"/>
        <c:axId val="1774182176"/>
      </c:lineChart>
      <c:catAx>
        <c:axId val="177417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74182176"/>
        <c:crosses val="autoZero"/>
        <c:auto val="1"/>
        <c:lblAlgn val="ctr"/>
        <c:lblOffset val="100"/>
        <c:noMultiLvlLbl val="0"/>
      </c:catAx>
      <c:valAx>
        <c:axId val="177418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417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89-49AE-9901-8BD2F8931B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DNP!$A$14:$A$20</c:f>
              <c:strCache>
                <c:ptCount val="5"/>
                <c:pt idx="0">
                  <c:v>2010-2011</c:v>
                </c:pt>
                <c:pt idx="1">
                  <c:v>2011-2012</c:v>
                </c:pt>
                <c:pt idx="2">
                  <c:v>2013-2014</c:v>
                </c:pt>
                <c:pt idx="3">
                  <c:v>2014-2015</c:v>
                </c:pt>
                <c:pt idx="4">
                  <c:v>2015-2016</c:v>
                </c:pt>
              </c:strCache>
            </c:strRef>
          </c:cat>
          <c:val>
            <c:numRef>
              <c:f>DNP!$E$4:$E$10</c:f>
              <c:numCache>
                <c:formatCode>General</c:formatCode>
                <c:ptCount val="5"/>
                <c:pt idx="0">
                  <c:v>141</c:v>
                </c:pt>
                <c:pt idx="1">
                  <c:v>168</c:v>
                </c:pt>
                <c:pt idx="2">
                  <c:v>300</c:v>
                </c:pt>
                <c:pt idx="3">
                  <c:v>185</c:v>
                </c:pt>
                <c:pt idx="4">
                  <c:v>253</c:v>
                </c:pt>
              </c:numCache>
            </c:numRef>
          </c:val>
          <c:smooth val="0"/>
          <c:extLst>
            <c:ext xmlns:c16="http://schemas.microsoft.com/office/drawing/2014/chart" uri="{C3380CC4-5D6E-409C-BE32-E72D297353CC}">
              <c16:uniqueId val="{00000001-9B89-49AE-9901-8BD2F8931B7A}"/>
            </c:ext>
          </c:extLst>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89-49AE-9901-8BD2F8931B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DNP!$A$14:$A$20</c:f>
              <c:strCache>
                <c:ptCount val="5"/>
                <c:pt idx="0">
                  <c:v>2010-2011</c:v>
                </c:pt>
                <c:pt idx="1">
                  <c:v>2011-2012</c:v>
                </c:pt>
                <c:pt idx="2">
                  <c:v>2013-2014</c:v>
                </c:pt>
                <c:pt idx="3">
                  <c:v>2014-2015</c:v>
                </c:pt>
                <c:pt idx="4">
                  <c:v>2015-2016</c:v>
                </c:pt>
              </c:strCache>
            </c:strRef>
          </c:cat>
          <c:val>
            <c:numRef>
              <c:f>DNP!$E$14:$E$20</c:f>
              <c:numCache>
                <c:formatCode>General</c:formatCode>
                <c:ptCount val="5"/>
                <c:pt idx="0">
                  <c:v>109</c:v>
                </c:pt>
                <c:pt idx="1">
                  <c:v>80</c:v>
                </c:pt>
                <c:pt idx="2">
                  <c:v>194</c:v>
                </c:pt>
                <c:pt idx="3">
                  <c:v>121</c:v>
                </c:pt>
                <c:pt idx="4">
                  <c:v>154</c:v>
                </c:pt>
              </c:numCache>
            </c:numRef>
          </c:val>
          <c:smooth val="0"/>
          <c:extLst>
            <c:ext xmlns:c16="http://schemas.microsoft.com/office/drawing/2014/chart" uri="{C3380CC4-5D6E-409C-BE32-E72D297353CC}">
              <c16:uniqueId val="{00000003-9B89-49AE-9901-8BD2F8931B7A}"/>
            </c:ext>
          </c:extLst>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89-49AE-9901-8BD2F8931B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DNP!$A$14:$A$20</c:f>
              <c:strCache>
                <c:ptCount val="5"/>
                <c:pt idx="0">
                  <c:v>2010-2011</c:v>
                </c:pt>
                <c:pt idx="1">
                  <c:v>2011-2012</c:v>
                </c:pt>
                <c:pt idx="2">
                  <c:v>2013-2014</c:v>
                </c:pt>
                <c:pt idx="3">
                  <c:v>2014-2015</c:v>
                </c:pt>
                <c:pt idx="4">
                  <c:v>2015-2016</c:v>
                </c:pt>
              </c:strCache>
            </c:strRef>
          </c:cat>
          <c:val>
            <c:numRef>
              <c:f>DNP!$E$24:$E$30</c:f>
              <c:numCache>
                <c:formatCode>General</c:formatCode>
                <c:ptCount val="5"/>
                <c:pt idx="0">
                  <c:v>87</c:v>
                </c:pt>
                <c:pt idx="1">
                  <c:v>50</c:v>
                </c:pt>
                <c:pt idx="2">
                  <c:v>148</c:v>
                </c:pt>
                <c:pt idx="3">
                  <c:v>68</c:v>
                </c:pt>
                <c:pt idx="4">
                  <c:v>76</c:v>
                </c:pt>
              </c:numCache>
            </c:numRef>
          </c:val>
          <c:smooth val="0"/>
          <c:extLst>
            <c:ext xmlns:c16="http://schemas.microsoft.com/office/drawing/2014/chart" uri="{C3380CC4-5D6E-409C-BE32-E72D297353CC}">
              <c16:uniqueId val="{00000005-9B89-49AE-9901-8BD2F8931B7A}"/>
            </c:ext>
          </c:extLst>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89-49AE-9901-8BD2F8931B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DNP!$A$14:$A$20</c:f>
              <c:strCache>
                <c:ptCount val="5"/>
                <c:pt idx="0">
                  <c:v>2010-2011</c:v>
                </c:pt>
                <c:pt idx="1">
                  <c:v>2011-2012</c:v>
                </c:pt>
                <c:pt idx="2">
                  <c:v>2013-2014</c:v>
                </c:pt>
                <c:pt idx="3">
                  <c:v>2014-2015</c:v>
                </c:pt>
                <c:pt idx="4">
                  <c:v>2015-2016</c:v>
                </c:pt>
              </c:strCache>
            </c:strRef>
          </c:cat>
          <c:val>
            <c:numRef>
              <c:f>DNP!$E$34:$E$40</c:f>
              <c:numCache>
                <c:formatCode>General</c:formatCode>
                <c:ptCount val="5"/>
                <c:pt idx="0">
                  <c:v>187</c:v>
                </c:pt>
                <c:pt idx="1">
                  <c:v>216</c:v>
                </c:pt>
                <c:pt idx="2">
                  <c:v>209</c:v>
                </c:pt>
                <c:pt idx="3">
                  <c:v>259</c:v>
                </c:pt>
                <c:pt idx="4">
                  <c:v>326</c:v>
                </c:pt>
              </c:numCache>
            </c:numRef>
          </c:val>
          <c:smooth val="0"/>
          <c:extLst>
            <c:ext xmlns:c16="http://schemas.microsoft.com/office/drawing/2014/chart" uri="{C3380CC4-5D6E-409C-BE32-E72D297353CC}">
              <c16:uniqueId val="{00000007-9B89-49AE-9901-8BD2F8931B7A}"/>
            </c:ext>
          </c:extLst>
        </c:ser>
        <c:dLbls>
          <c:showLegendKey val="0"/>
          <c:showVal val="0"/>
          <c:showCatName val="0"/>
          <c:showSerName val="0"/>
          <c:showPercent val="0"/>
          <c:showBubbleSize val="0"/>
        </c:dLbls>
        <c:marker val="1"/>
        <c:smooth val="0"/>
        <c:axId val="1774178368"/>
        <c:axId val="1774185440"/>
      </c:lineChart>
      <c:catAx>
        <c:axId val="177417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74185440"/>
        <c:crosses val="autoZero"/>
        <c:auto val="1"/>
        <c:lblAlgn val="ctr"/>
        <c:lblOffset val="100"/>
        <c:noMultiLvlLbl val="0"/>
      </c:catAx>
      <c:valAx>
        <c:axId val="177418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417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0"/>
              <a:t>Non-Caucasian Enrollment</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'Student Diversity 2'!$V$4</c:f>
              <c:strCache>
                <c:ptCount val="1"/>
                <c:pt idx="0">
                  <c:v>LPN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2'!$W$4:$Y$4</c:f>
              <c:numCache>
                <c:formatCode>0%</c:formatCode>
                <c:ptCount val="3"/>
                <c:pt idx="0">
                  <c:v>6.2084257206208471E-2</c:v>
                </c:pt>
                <c:pt idx="1">
                  <c:v>0.10194174757281549</c:v>
                </c:pt>
                <c:pt idx="2">
                  <c:v>5.817174515235457E-2</c:v>
                </c:pt>
              </c:numCache>
            </c:numRef>
          </c:val>
          <c:extLst>
            <c:ext xmlns:c16="http://schemas.microsoft.com/office/drawing/2014/chart" uri="{C3380CC4-5D6E-409C-BE32-E72D297353CC}">
              <c16:uniqueId val="{00000000-D962-48C4-938A-F797ABFD2900}"/>
            </c:ext>
          </c:extLst>
        </c:ser>
        <c:ser>
          <c:idx val="1"/>
          <c:order val="1"/>
          <c:tx>
            <c:strRef>
              <c:f>'Student Diversity 2'!$V$5</c:f>
              <c:strCache>
                <c:ptCount val="1"/>
                <c:pt idx="0">
                  <c:v>ADN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2'!$W$5:$Y$5</c:f>
              <c:numCache>
                <c:formatCode>0%</c:formatCode>
                <c:ptCount val="3"/>
                <c:pt idx="0">
                  <c:v>9.9247091033538681E-2</c:v>
                </c:pt>
                <c:pt idx="1">
                  <c:v>6.4126394052044566E-2</c:v>
                </c:pt>
                <c:pt idx="2">
                  <c:v>0.37985212569316085</c:v>
                </c:pt>
              </c:numCache>
            </c:numRef>
          </c:val>
          <c:extLst>
            <c:ext xmlns:c16="http://schemas.microsoft.com/office/drawing/2014/chart" uri="{C3380CC4-5D6E-409C-BE32-E72D297353CC}">
              <c16:uniqueId val="{00000001-D962-48C4-938A-F797ABFD2900}"/>
            </c:ext>
          </c:extLst>
        </c:ser>
        <c:ser>
          <c:idx val="2"/>
          <c:order val="2"/>
          <c:tx>
            <c:strRef>
              <c:f>'Student Diversity 2'!$V$6</c:f>
              <c:strCache>
                <c:ptCount val="1"/>
                <c:pt idx="0">
                  <c:v>BSN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2'!$W$6:$Y$6</c:f>
              <c:numCache>
                <c:formatCode>0%</c:formatCode>
                <c:ptCount val="3"/>
                <c:pt idx="0">
                  <c:v>5.623471882640585E-2</c:v>
                </c:pt>
                <c:pt idx="1">
                  <c:v>9.2548647365923165E-2</c:v>
                </c:pt>
                <c:pt idx="2">
                  <c:v>0.15005599104143341</c:v>
                </c:pt>
              </c:numCache>
            </c:numRef>
          </c:val>
          <c:extLst>
            <c:ext xmlns:c16="http://schemas.microsoft.com/office/drawing/2014/chart" uri="{C3380CC4-5D6E-409C-BE32-E72D297353CC}">
              <c16:uniqueId val="{00000002-D962-48C4-938A-F797ABFD2900}"/>
            </c:ext>
          </c:extLst>
        </c:ser>
        <c:ser>
          <c:idx val="3"/>
          <c:order val="3"/>
          <c:tx>
            <c:strRef>
              <c:f>'Student Diversity 2'!$V$7</c:f>
              <c:strCache>
                <c:ptCount val="1"/>
                <c:pt idx="0">
                  <c:v>MSN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2'!$W$7:$Y$7</c:f>
              <c:numCache>
                <c:formatCode>0%</c:formatCode>
                <c:ptCount val="3"/>
                <c:pt idx="0">
                  <c:v>4.5662100456621002E-2</c:v>
                </c:pt>
                <c:pt idx="1">
                  <c:v>0.1702786377708978</c:v>
                </c:pt>
                <c:pt idx="2">
                  <c:v>7.4468085106383031E-2</c:v>
                </c:pt>
              </c:numCache>
            </c:numRef>
          </c:val>
          <c:extLst>
            <c:ext xmlns:c16="http://schemas.microsoft.com/office/drawing/2014/chart" uri="{C3380CC4-5D6E-409C-BE32-E72D297353CC}">
              <c16:uniqueId val="{00000003-D962-48C4-938A-F797ABFD2900}"/>
            </c:ext>
          </c:extLst>
        </c:ser>
        <c:ser>
          <c:idx val="4"/>
          <c:order val="4"/>
          <c:tx>
            <c:strRef>
              <c:f>'Student Diversity 2'!$V$8</c:f>
              <c:strCache>
                <c:ptCount val="1"/>
                <c:pt idx="0">
                  <c:v>DNP</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D962-48C4-938A-F797ABFD290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2'!$W$8:$Y$8</c:f>
              <c:numCache>
                <c:formatCode>0%</c:formatCode>
                <c:ptCount val="3"/>
                <c:pt idx="0">
                  <c:v>0</c:v>
                </c:pt>
                <c:pt idx="1">
                  <c:v>0.1640625</c:v>
                </c:pt>
                <c:pt idx="2">
                  <c:v>0.18181818181818177</c:v>
                </c:pt>
              </c:numCache>
            </c:numRef>
          </c:val>
          <c:extLst>
            <c:ext xmlns:c16="http://schemas.microsoft.com/office/drawing/2014/chart" uri="{C3380CC4-5D6E-409C-BE32-E72D297353CC}">
              <c16:uniqueId val="{00000005-D962-48C4-938A-F797ABFD2900}"/>
            </c:ext>
          </c:extLst>
        </c:ser>
        <c:dLbls>
          <c:showLegendKey val="0"/>
          <c:showVal val="0"/>
          <c:showCatName val="0"/>
          <c:showSerName val="0"/>
          <c:showPercent val="0"/>
          <c:showBubbleSize val="0"/>
        </c:dLbls>
        <c:gapWidth val="182"/>
        <c:axId val="1774173472"/>
        <c:axId val="1774182720"/>
      </c:barChart>
      <c:catAx>
        <c:axId val="1774173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74182720"/>
        <c:crosses val="autoZero"/>
        <c:auto val="1"/>
        <c:lblAlgn val="ctr"/>
        <c:lblOffset val="100"/>
        <c:noMultiLvlLbl val="0"/>
      </c:catAx>
      <c:valAx>
        <c:axId val="177418272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74173472"/>
        <c:crosses val="autoZero"/>
        <c:crossBetween val="between"/>
      </c:valAx>
      <c:spPr>
        <a:noFill/>
        <a:ln>
          <a:noFill/>
        </a:ln>
        <a:effectLst/>
      </c:spPr>
    </c:plotArea>
    <c:legend>
      <c:legendPos val="r"/>
      <c:layout>
        <c:manualLayout>
          <c:xMode val="edge"/>
          <c:yMode val="edge"/>
          <c:x val="0.8211959445988668"/>
          <c:y val="0.41251652548904161"/>
          <c:w val="0.15143140634297253"/>
          <c:h val="0.2807582443212410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Hispanic Enrollment</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'Student Diversity 2'!$V$11</c:f>
              <c:strCache>
                <c:ptCount val="1"/>
                <c:pt idx="0">
                  <c:v>LPN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2'!$W$11:$Y$11</c:f>
              <c:numCache>
                <c:formatCode>0%</c:formatCode>
                <c:ptCount val="3"/>
                <c:pt idx="0">
                  <c:v>0.10588235294117647</c:v>
                </c:pt>
                <c:pt idx="1">
                  <c:v>7.407407407407407E-2</c:v>
                </c:pt>
                <c:pt idx="2">
                  <c:v>8.5872576177285317E-2</c:v>
                </c:pt>
              </c:numCache>
            </c:numRef>
          </c:val>
          <c:extLst>
            <c:ext xmlns:c16="http://schemas.microsoft.com/office/drawing/2014/chart" uri="{C3380CC4-5D6E-409C-BE32-E72D297353CC}">
              <c16:uniqueId val="{00000000-E11B-4CF5-B6CA-BFE98016DEBD}"/>
            </c:ext>
          </c:extLst>
        </c:ser>
        <c:ser>
          <c:idx val="1"/>
          <c:order val="1"/>
          <c:tx>
            <c:strRef>
              <c:f>'Student Diversity 2'!$V$12</c:f>
              <c:strCache>
                <c:ptCount val="1"/>
                <c:pt idx="0">
                  <c:v>ADN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2'!$W$12:$Y$12</c:f>
              <c:numCache>
                <c:formatCode>0%</c:formatCode>
                <c:ptCount val="3"/>
                <c:pt idx="0">
                  <c:v>0.1592105263157895</c:v>
                </c:pt>
                <c:pt idx="1">
                  <c:v>5.4406130268199231E-2</c:v>
                </c:pt>
                <c:pt idx="2">
                  <c:v>3.4195933456561925E-2</c:v>
                </c:pt>
              </c:numCache>
            </c:numRef>
          </c:val>
          <c:extLst>
            <c:ext xmlns:c16="http://schemas.microsoft.com/office/drawing/2014/chart" uri="{C3380CC4-5D6E-409C-BE32-E72D297353CC}">
              <c16:uniqueId val="{00000001-E11B-4CF5-B6CA-BFE98016DEBD}"/>
            </c:ext>
          </c:extLst>
        </c:ser>
        <c:ser>
          <c:idx val="2"/>
          <c:order val="2"/>
          <c:tx>
            <c:strRef>
              <c:f>'Student Diversity 2'!$V$13</c:f>
              <c:strCache>
                <c:ptCount val="1"/>
                <c:pt idx="0">
                  <c:v>BSN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2'!$W$13:$Y$13</c:f>
              <c:numCache>
                <c:formatCode>0%</c:formatCode>
                <c:ptCount val="3"/>
                <c:pt idx="0">
                  <c:v>0.10281165919282513</c:v>
                </c:pt>
                <c:pt idx="1">
                  <c:v>4.1866550370693416E-2</c:v>
                </c:pt>
                <c:pt idx="2">
                  <c:v>6.1590145576707729E-2</c:v>
                </c:pt>
              </c:numCache>
            </c:numRef>
          </c:val>
          <c:extLst>
            <c:ext xmlns:c16="http://schemas.microsoft.com/office/drawing/2014/chart" uri="{C3380CC4-5D6E-409C-BE32-E72D297353CC}">
              <c16:uniqueId val="{00000002-E11B-4CF5-B6CA-BFE98016DEBD}"/>
            </c:ext>
          </c:extLst>
        </c:ser>
        <c:ser>
          <c:idx val="3"/>
          <c:order val="3"/>
          <c:tx>
            <c:strRef>
              <c:f>'Student Diversity 2'!$V$14</c:f>
              <c:strCache>
                <c:ptCount val="1"/>
                <c:pt idx="0">
                  <c:v>MSN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2'!$W$14:$Y$14</c:f>
              <c:numCache>
                <c:formatCode>0%</c:formatCode>
                <c:ptCount val="3"/>
                <c:pt idx="0">
                  <c:v>0.12775280898876407</c:v>
                </c:pt>
                <c:pt idx="1">
                  <c:v>2.710843373493976E-2</c:v>
                </c:pt>
                <c:pt idx="2">
                  <c:v>3.4574468085106384E-2</c:v>
                </c:pt>
              </c:numCache>
            </c:numRef>
          </c:val>
          <c:extLst>
            <c:ext xmlns:c16="http://schemas.microsoft.com/office/drawing/2014/chart" uri="{C3380CC4-5D6E-409C-BE32-E72D297353CC}">
              <c16:uniqueId val="{00000003-E11B-4CF5-B6CA-BFE98016DEBD}"/>
            </c:ext>
          </c:extLst>
        </c:ser>
        <c:ser>
          <c:idx val="4"/>
          <c:order val="4"/>
          <c:tx>
            <c:strRef>
              <c:f>'Student Diversity 2'!$V$15</c:f>
              <c:strCache>
                <c:ptCount val="1"/>
                <c:pt idx="0">
                  <c:v>DNP</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E11B-4CF5-B6CA-BFE98016DEB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'Student Diversity 2'!$W$3:$Y$3</c:f>
              <c:numCache>
                <c:formatCode>General</c:formatCode>
                <c:ptCount val="3"/>
                <c:pt idx="0">
                  <c:v>2014</c:v>
                </c:pt>
                <c:pt idx="1">
                  <c:v>2015</c:v>
                </c:pt>
                <c:pt idx="2">
                  <c:v>2016</c:v>
                </c:pt>
              </c:numCache>
            </c:numRef>
          </c:cat>
          <c:val>
            <c:numRef>
              <c:f>'Student Diversity 2'!$W$15:$Y$15</c:f>
              <c:numCache>
                <c:formatCode>0%</c:formatCode>
                <c:ptCount val="3"/>
                <c:pt idx="0">
                  <c:v>0</c:v>
                </c:pt>
                <c:pt idx="1">
                  <c:v>7.7220077220077222E-3</c:v>
                </c:pt>
                <c:pt idx="2">
                  <c:v>1.5673981191222569E-2</c:v>
                </c:pt>
              </c:numCache>
            </c:numRef>
          </c:val>
          <c:extLst>
            <c:ext xmlns:c16="http://schemas.microsoft.com/office/drawing/2014/chart" uri="{C3380CC4-5D6E-409C-BE32-E72D297353CC}">
              <c16:uniqueId val="{00000005-E11B-4CF5-B6CA-BFE98016DEBD}"/>
            </c:ext>
          </c:extLst>
        </c:ser>
        <c:dLbls>
          <c:showLegendKey val="0"/>
          <c:showVal val="0"/>
          <c:showCatName val="0"/>
          <c:showSerName val="0"/>
          <c:showPercent val="0"/>
          <c:showBubbleSize val="0"/>
        </c:dLbls>
        <c:gapWidth val="182"/>
        <c:axId val="1774184352"/>
        <c:axId val="1774175104"/>
      </c:barChart>
      <c:catAx>
        <c:axId val="1774184352"/>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74175104"/>
        <c:crosses val="autoZero"/>
        <c:auto val="1"/>
        <c:lblAlgn val="ctr"/>
        <c:lblOffset val="100"/>
        <c:noMultiLvlLbl val="0"/>
      </c:catAx>
      <c:valAx>
        <c:axId val="1774175104"/>
        <c:scaling>
          <c:orientation val="maxMin"/>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74184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3"/>
          <c:tx>
            <c:strRef>
              <c:f>Ratios!$B$6</c:f>
              <c:strCache>
                <c:ptCount val="1"/>
                <c:pt idx="0">
                  <c:v>Percent BSN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Ratios!$C$2:$J$2</c:f>
              <c:strCache>
                <c:ptCount val="5"/>
                <c:pt idx="0">
                  <c:v>2010-2011</c:v>
                </c:pt>
                <c:pt idx="1">
                  <c:v>2011-2012</c:v>
                </c:pt>
                <c:pt idx="2">
                  <c:v>2013-2014</c:v>
                </c:pt>
                <c:pt idx="3">
                  <c:v>2014-2015</c:v>
                </c:pt>
                <c:pt idx="4">
                  <c:v>2015-2016</c:v>
                </c:pt>
              </c:strCache>
            </c:strRef>
          </c:cat>
          <c:val>
            <c:numRef>
              <c:f>Ratios!$C$6:$J$6</c:f>
              <c:numCache>
                <c:formatCode>0%</c:formatCode>
                <c:ptCount val="5"/>
                <c:pt idx="0">
                  <c:v>0.42873763816172195</c:v>
                </c:pt>
                <c:pt idx="1">
                  <c:v>0.449438202247191</c:v>
                </c:pt>
                <c:pt idx="2">
                  <c:v>0.43969048702776514</c:v>
                </c:pt>
                <c:pt idx="3">
                  <c:v>0.51484230055658631</c:v>
                </c:pt>
                <c:pt idx="4">
                  <c:v>0.62886075949367093</c:v>
                </c:pt>
              </c:numCache>
            </c:numRef>
          </c:val>
          <c:smooth val="0"/>
          <c:extLst>
            <c:ext xmlns:c16="http://schemas.microsoft.com/office/drawing/2014/chart" uri="{C3380CC4-5D6E-409C-BE32-E72D297353CC}">
              <c16:uniqueId val="{00000000-8789-4A4C-A6E9-4F4D739EF895}"/>
            </c:ext>
          </c:extLst>
        </c:ser>
        <c:dLbls>
          <c:showLegendKey val="0"/>
          <c:showVal val="0"/>
          <c:showCatName val="0"/>
          <c:showSerName val="0"/>
          <c:showPercent val="0"/>
          <c:showBubbleSize val="0"/>
        </c:dLbls>
        <c:marker val="1"/>
        <c:smooth val="0"/>
        <c:axId val="1774184896"/>
        <c:axId val="1774170752"/>
        <c:extLst>
          <c:ext xmlns:c15="http://schemas.microsoft.com/office/drawing/2012/chart" uri="{02D57815-91ED-43cb-92C2-25804820EDAC}">
            <c15:filteredLineSeries>
              <c15:ser>
                <c:idx val="0"/>
                <c:order val="0"/>
                <c:tx>
                  <c:strRef>
                    <c:extLst>
                      <c:ext uri="{02D57815-91ED-43cb-92C2-25804820EDAC}">
                        <c15:formulaRef>
                          <c15:sqref>Ratios!$B$3</c15:sqref>
                        </c15:formulaRef>
                      </c:ext>
                    </c:extLst>
                    <c:strCache>
                      <c:ptCount val="1"/>
                      <c:pt idx="0">
                        <c:v>ADN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Ratios!$C$2:$J$2</c15:sqref>
                        </c15:formulaRef>
                      </c:ext>
                    </c:extLst>
                    <c:strCache>
                      <c:ptCount val="5"/>
                      <c:pt idx="0">
                        <c:v>2010-2011</c:v>
                      </c:pt>
                      <c:pt idx="1">
                        <c:v>2011-2012</c:v>
                      </c:pt>
                      <c:pt idx="2">
                        <c:v>2013-2014</c:v>
                      </c:pt>
                      <c:pt idx="3">
                        <c:v>2014-2015</c:v>
                      </c:pt>
                      <c:pt idx="4">
                        <c:v>2015-2016</c:v>
                      </c:pt>
                    </c:strCache>
                  </c:strRef>
                </c:cat>
                <c:val>
                  <c:numRef>
                    <c:extLst>
                      <c:ext uri="{02D57815-91ED-43cb-92C2-25804820EDAC}">
                        <c15:formulaRef>
                          <c15:sqref>Ratios!$C$3:$J$3</c15:sqref>
                        </c15:formulaRef>
                      </c:ext>
                    </c:extLst>
                    <c:numCache>
                      <c:formatCode>General</c:formatCode>
                      <c:ptCount val="5"/>
                      <c:pt idx="0">
                        <c:v>982</c:v>
                      </c:pt>
                      <c:pt idx="1">
                        <c:v>931</c:v>
                      </c:pt>
                      <c:pt idx="2">
                        <c:v>1231</c:v>
                      </c:pt>
                      <c:pt idx="3">
                        <c:v>1046</c:v>
                      </c:pt>
                      <c:pt idx="4">
                        <c:v>733</c:v>
                      </c:pt>
                    </c:numCache>
                  </c:numRef>
                </c:val>
                <c:smooth val="0"/>
                <c:extLst>
                  <c:ext xmlns:c16="http://schemas.microsoft.com/office/drawing/2014/chart" uri="{C3380CC4-5D6E-409C-BE32-E72D297353CC}">
                    <c16:uniqueId val="{00000001-8789-4A4C-A6E9-4F4D739EF89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Ratios!$B$4</c15:sqref>
                        </c15:formulaRef>
                      </c:ext>
                    </c:extLst>
                    <c:strCache>
                      <c:ptCount val="1"/>
                      <c:pt idx="0">
                        <c:v>BSN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Ratios!$C$2:$J$2</c15:sqref>
                        </c15:formulaRef>
                      </c:ext>
                    </c:extLst>
                    <c:strCache>
                      <c:ptCount val="5"/>
                      <c:pt idx="0">
                        <c:v>2010-2011</c:v>
                      </c:pt>
                      <c:pt idx="1">
                        <c:v>2011-2012</c:v>
                      </c:pt>
                      <c:pt idx="2">
                        <c:v>2013-2014</c:v>
                      </c:pt>
                      <c:pt idx="3">
                        <c:v>2014-2015</c:v>
                      </c:pt>
                      <c:pt idx="4">
                        <c:v>2015-2016</c:v>
                      </c:pt>
                    </c:strCache>
                  </c:strRef>
                </c:cat>
                <c:val>
                  <c:numRef>
                    <c:extLst xmlns:c15="http://schemas.microsoft.com/office/drawing/2012/chart">
                      <c:ext xmlns:c15="http://schemas.microsoft.com/office/drawing/2012/chart" uri="{02D57815-91ED-43cb-92C2-25804820EDAC}">
                        <c15:formulaRef>
                          <c15:sqref>Ratios!$C$4:$J$4</c15:sqref>
                        </c15:formulaRef>
                      </c:ext>
                    </c:extLst>
                    <c:numCache>
                      <c:formatCode>General</c:formatCode>
                      <c:ptCount val="5"/>
                      <c:pt idx="0">
                        <c:v>737</c:v>
                      </c:pt>
                      <c:pt idx="1">
                        <c:v>760</c:v>
                      </c:pt>
                      <c:pt idx="2">
                        <c:v>966</c:v>
                      </c:pt>
                      <c:pt idx="3">
                        <c:v>1110</c:v>
                      </c:pt>
                      <c:pt idx="4">
                        <c:v>1242</c:v>
                      </c:pt>
                    </c:numCache>
                  </c:numRef>
                </c:val>
                <c:smooth val="0"/>
                <c:extLst>
                  <c:ext xmlns:c16="http://schemas.microsoft.com/office/drawing/2014/chart" uri="{C3380CC4-5D6E-409C-BE32-E72D297353CC}">
                    <c16:uniqueId val="{00000002-8789-4A4C-A6E9-4F4D739EF89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Ratios!$B$5</c15:sqref>
                        </c15:formulaRef>
                      </c:ext>
                    </c:extLst>
                    <c:strCache>
                      <c:ptCount val="1"/>
                      <c:pt idx="0">
                        <c:v>Total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Ratios!$C$2:$J$2</c15:sqref>
                        </c15:formulaRef>
                      </c:ext>
                    </c:extLst>
                    <c:strCache>
                      <c:ptCount val="5"/>
                      <c:pt idx="0">
                        <c:v>2010-2011</c:v>
                      </c:pt>
                      <c:pt idx="1">
                        <c:v>2011-2012</c:v>
                      </c:pt>
                      <c:pt idx="2">
                        <c:v>2013-2014</c:v>
                      </c:pt>
                      <c:pt idx="3">
                        <c:v>2014-2015</c:v>
                      </c:pt>
                      <c:pt idx="4">
                        <c:v>2015-2016</c:v>
                      </c:pt>
                    </c:strCache>
                  </c:strRef>
                </c:cat>
                <c:val>
                  <c:numRef>
                    <c:extLst xmlns:c15="http://schemas.microsoft.com/office/drawing/2012/chart">
                      <c:ext xmlns:c15="http://schemas.microsoft.com/office/drawing/2012/chart" uri="{02D57815-91ED-43cb-92C2-25804820EDAC}">
                        <c15:formulaRef>
                          <c15:sqref>Ratios!$C$5:$J$5</c15:sqref>
                        </c15:formulaRef>
                      </c:ext>
                    </c:extLst>
                    <c:numCache>
                      <c:formatCode>General</c:formatCode>
                      <c:ptCount val="5"/>
                      <c:pt idx="0">
                        <c:v>1719</c:v>
                      </c:pt>
                      <c:pt idx="1">
                        <c:v>1691</c:v>
                      </c:pt>
                      <c:pt idx="2">
                        <c:v>2197</c:v>
                      </c:pt>
                      <c:pt idx="3">
                        <c:v>2156</c:v>
                      </c:pt>
                      <c:pt idx="4">
                        <c:v>1975</c:v>
                      </c:pt>
                    </c:numCache>
                  </c:numRef>
                </c:val>
                <c:smooth val="0"/>
                <c:extLst>
                  <c:ext xmlns:c16="http://schemas.microsoft.com/office/drawing/2014/chart" uri="{C3380CC4-5D6E-409C-BE32-E72D297353CC}">
                    <c16:uniqueId val="{00000003-8789-4A4C-A6E9-4F4D739EF895}"/>
                  </c:ext>
                </c:extLst>
              </c15:ser>
            </c15:filteredLineSeries>
          </c:ext>
        </c:extLst>
      </c:lineChart>
      <c:catAx>
        <c:axId val="177418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74170752"/>
        <c:crosses val="autoZero"/>
        <c:auto val="1"/>
        <c:lblAlgn val="ctr"/>
        <c:lblOffset val="100"/>
        <c:noMultiLvlLbl val="0"/>
      </c:catAx>
      <c:valAx>
        <c:axId val="17741707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74184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ADN Graduates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layout>
                <c:manualLayout>
                  <c:x val="-4.3388888888888789E-2"/>
                  <c:y val="-0.145798702245552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A6-404F-8F4F-22BCC065792D}"/>
                </c:ext>
              </c:extLst>
            </c:dLbl>
            <c:dLbl>
              <c:idx val="7"/>
              <c:layout>
                <c:manualLayout>
                  <c:x val="1.8333333333331297E-3"/>
                  <c:y val="-3.931722076407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A6-404F-8F4F-22BCC065792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Ratios!$C$2:$J$2</c:f>
              <c:numCache>
                <c:formatCode>General</c:formatCode>
                <c:ptCount val="8"/>
                <c:pt idx="0">
                  <c:v>2008</c:v>
                </c:pt>
                <c:pt idx="1">
                  <c:v>2009</c:v>
                </c:pt>
                <c:pt idx="2">
                  <c:v>2010</c:v>
                </c:pt>
                <c:pt idx="3">
                  <c:v>2011</c:v>
                </c:pt>
                <c:pt idx="4">
                  <c:v>2012</c:v>
                </c:pt>
                <c:pt idx="5">
                  <c:v>2014</c:v>
                </c:pt>
                <c:pt idx="6">
                  <c:v>2015</c:v>
                </c:pt>
                <c:pt idx="7">
                  <c:v>2016</c:v>
                </c:pt>
              </c:numCache>
            </c:numRef>
          </c:cat>
          <c:val>
            <c:numRef>
              <c:f>Ratios!$C$3:$J$3</c:f>
              <c:numCache>
                <c:formatCode>_(* #,##0_);_(* \(#,##0\);_(* "-"??_);_(@_)</c:formatCode>
                <c:ptCount val="8"/>
                <c:pt idx="0">
                  <c:v>807</c:v>
                </c:pt>
                <c:pt idx="1">
                  <c:v>765</c:v>
                </c:pt>
                <c:pt idx="2">
                  <c:v>1141</c:v>
                </c:pt>
                <c:pt idx="3">
                  <c:v>982</c:v>
                </c:pt>
                <c:pt idx="4">
                  <c:v>931</c:v>
                </c:pt>
                <c:pt idx="5">
                  <c:v>1231</c:v>
                </c:pt>
                <c:pt idx="6">
                  <c:v>1046</c:v>
                </c:pt>
                <c:pt idx="7" formatCode="General">
                  <c:v>733</c:v>
                </c:pt>
              </c:numCache>
            </c:numRef>
          </c:val>
          <c:smooth val="0"/>
          <c:extLst>
            <c:ext xmlns:c16="http://schemas.microsoft.com/office/drawing/2014/chart" uri="{C3380CC4-5D6E-409C-BE32-E72D297353CC}">
              <c16:uniqueId val="{00000002-68A6-404F-8F4F-22BCC065792D}"/>
            </c:ext>
          </c:extLst>
        </c:ser>
        <c:ser>
          <c:idx val="1"/>
          <c:order val="1"/>
          <c:tx>
            <c:v>BSN Graduates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6"/>
              <c:layout>
                <c:manualLayout>
                  <c:x val="-6.0055555555555556E-2"/>
                  <c:y val="0.141169072615923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A6-404F-8F4F-22BCC065792D}"/>
                </c:ext>
              </c:extLst>
            </c:dLbl>
            <c:dLbl>
              <c:idx val="7"/>
              <c:layout>
                <c:manualLayout>
                  <c:x val="-4.4999999999999997E-3"/>
                  <c:y val="7.1724628171478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A6-404F-8F4F-22BCC065792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Ratios!$C$2:$J$2</c:f>
              <c:numCache>
                <c:formatCode>General</c:formatCode>
                <c:ptCount val="8"/>
                <c:pt idx="0">
                  <c:v>2008</c:v>
                </c:pt>
                <c:pt idx="1">
                  <c:v>2009</c:v>
                </c:pt>
                <c:pt idx="2">
                  <c:v>2010</c:v>
                </c:pt>
                <c:pt idx="3">
                  <c:v>2011</c:v>
                </c:pt>
                <c:pt idx="4">
                  <c:v>2012</c:v>
                </c:pt>
                <c:pt idx="5">
                  <c:v>2014</c:v>
                </c:pt>
                <c:pt idx="6">
                  <c:v>2015</c:v>
                </c:pt>
                <c:pt idx="7">
                  <c:v>2016</c:v>
                </c:pt>
              </c:numCache>
            </c:numRef>
          </c:cat>
          <c:val>
            <c:numRef>
              <c:f>Ratios!$C$4:$J$4</c:f>
              <c:numCache>
                <c:formatCode>_(* #,##0_);_(* \(#,##0\);_(* "-"??_);_(@_)</c:formatCode>
                <c:ptCount val="8"/>
                <c:pt idx="0">
                  <c:v>470</c:v>
                </c:pt>
                <c:pt idx="1">
                  <c:v>675</c:v>
                </c:pt>
                <c:pt idx="2">
                  <c:v>650</c:v>
                </c:pt>
                <c:pt idx="3">
                  <c:v>737</c:v>
                </c:pt>
                <c:pt idx="4">
                  <c:v>760</c:v>
                </c:pt>
                <c:pt idx="5">
                  <c:v>966</c:v>
                </c:pt>
                <c:pt idx="6">
                  <c:v>1110</c:v>
                </c:pt>
                <c:pt idx="7">
                  <c:v>1242</c:v>
                </c:pt>
              </c:numCache>
            </c:numRef>
          </c:val>
          <c:smooth val="0"/>
          <c:extLst>
            <c:ext xmlns:c16="http://schemas.microsoft.com/office/drawing/2014/chart" uri="{C3380CC4-5D6E-409C-BE32-E72D297353CC}">
              <c16:uniqueId val="{00000005-68A6-404F-8F4F-22BCC065792D}"/>
            </c:ext>
          </c:extLst>
        </c:ser>
        <c:dLbls>
          <c:showLegendKey val="0"/>
          <c:showVal val="0"/>
          <c:showCatName val="0"/>
          <c:showSerName val="0"/>
          <c:showPercent val="0"/>
          <c:showBubbleSize val="0"/>
        </c:dLbls>
        <c:marker val="1"/>
        <c:smooth val="0"/>
        <c:axId val="1774180000"/>
        <c:axId val="1777452448"/>
      </c:lineChart>
      <c:catAx>
        <c:axId val="177418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77452448"/>
        <c:crosses val="autoZero"/>
        <c:auto val="1"/>
        <c:lblAlgn val="ctr"/>
        <c:lblOffset val="100"/>
        <c:noMultiLvlLbl val="0"/>
      </c:catAx>
      <c:valAx>
        <c:axId val="17774524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418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5CD16-AC4F-4AE6-8532-B7326B25CEA8}"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A24A8-B53A-4465-9B33-E3EB408ADE6E}" type="slidenum">
              <a:rPr lang="en-US" smtClean="0"/>
              <a:t>‹#›</a:t>
            </a:fld>
            <a:endParaRPr lang="en-US"/>
          </a:p>
        </p:txBody>
      </p:sp>
    </p:spTree>
    <p:extLst>
      <p:ext uri="{BB962C8B-B14F-4D97-AF65-F5344CB8AC3E}">
        <p14:creationId xmlns:p14="http://schemas.microsoft.com/office/powerpoint/2010/main" val="421511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7</a:t>
            </a:fld>
            <a:endParaRPr lang="en-US"/>
          </a:p>
        </p:txBody>
      </p:sp>
    </p:spTree>
    <p:extLst>
      <p:ext uri="{BB962C8B-B14F-4D97-AF65-F5344CB8AC3E}">
        <p14:creationId xmlns:p14="http://schemas.microsoft.com/office/powerpoint/2010/main" val="43801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Hesitancy</a:t>
            </a:r>
            <a:r>
              <a:rPr lang="en-US" baseline="0" dirty="0"/>
              <a:t> to project a growth trend to predict when BSN prepared grads reach 80% since there is little available information about what programs intend to do into the future. Will ADN programs continue to grow? Will BSN programs grow? Will new programs be created or converted into BSN programs? </a:t>
            </a:r>
          </a:p>
          <a:p>
            <a:r>
              <a:rPr lang="en-US" baseline="0" dirty="0"/>
              <a:t>If we do use this past 7 years as a predictor for the future, BSN graduates are gaining share of total RN grads at a rate of about 7% per year. </a:t>
            </a:r>
          </a:p>
          <a:p>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10</a:t>
            </a:fld>
            <a:endParaRPr lang="en-US"/>
          </a:p>
        </p:txBody>
      </p:sp>
    </p:spTree>
    <p:extLst>
      <p:ext uri="{BB962C8B-B14F-4D97-AF65-F5344CB8AC3E}">
        <p14:creationId xmlns:p14="http://schemas.microsoft.com/office/powerpoint/2010/main" val="257818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projection assumes that BSN programs will continue to grow as a % of RN programs (which may not be true). </a:t>
            </a:r>
          </a:p>
          <a:p>
            <a:r>
              <a:rPr lang="en-US" dirty="0"/>
              <a:t>It accounts</a:t>
            </a:r>
            <a:r>
              <a:rPr lang="en-US" baseline="0" dirty="0"/>
              <a:t> for what appears to be a very slight slowing of the growth rate each year (1%). </a:t>
            </a:r>
          </a:p>
          <a:p>
            <a:r>
              <a:rPr lang="en-US" baseline="0" dirty="0"/>
              <a:t>Program specific plans for growth would need to be taken into account to get a more accurate projection. </a:t>
            </a:r>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11</a:t>
            </a:fld>
            <a:endParaRPr lang="en-US"/>
          </a:p>
        </p:txBody>
      </p:sp>
    </p:spTree>
    <p:extLst>
      <p:ext uri="{BB962C8B-B14F-4D97-AF65-F5344CB8AC3E}">
        <p14:creationId xmlns:p14="http://schemas.microsoft.com/office/powerpoint/2010/main" val="419171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BSN Graduates aren’t exactly the metric we are looking for in measuring the RWJ goal, although they do eventually translate into the RN workforce. </a:t>
            </a:r>
          </a:p>
          <a:p>
            <a:r>
              <a:rPr lang="en-US" dirty="0"/>
              <a:t>The majority of RNs whose</a:t>
            </a:r>
            <a:r>
              <a:rPr lang="en-US" baseline="0" dirty="0"/>
              <a:t> initial license came from another state are BSN prepared or higher. This means we are importing more BSNs</a:t>
            </a:r>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12</a:t>
            </a:fld>
            <a:endParaRPr lang="en-US"/>
          </a:p>
        </p:txBody>
      </p:sp>
    </p:spTree>
    <p:extLst>
      <p:ext uri="{BB962C8B-B14F-4D97-AF65-F5344CB8AC3E}">
        <p14:creationId xmlns:p14="http://schemas.microsoft.com/office/powerpoint/2010/main" val="341207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need for BSN faculty could be an indicator that the trend toward 80% BSN prepared workforce is on track</a:t>
            </a:r>
          </a:p>
        </p:txBody>
      </p:sp>
      <p:sp>
        <p:nvSpPr>
          <p:cNvPr id="4" name="Slide Number Placeholder 3"/>
          <p:cNvSpPr>
            <a:spLocks noGrp="1"/>
          </p:cNvSpPr>
          <p:nvPr>
            <p:ph type="sldNum" sz="quarter" idx="10"/>
          </p:nvPr>
        </p:nvSpPr>
        <p:spPr/>
        <p:txBody>
          <a:bodyPr/>
          <a:lstStyle/>
          <a:p>
            <a:fld id="{0BEA24A8-B53A-4465-9B33-E3EB408ADE6E}" type="slidenum">
              <a:rPr lang="en-US" smtClean="0"/>
              <a:t>15</a:t>
            </a:fld>
            <a:endParaRPr lang="en-US"/>
          </a:p>
        </p:txBody>
      </p:sp>
    </p:spTree>
    <p:extLst>
      <p:ext uri="{BB962C8B-B14F-4D97-AF65-F5344CB8AC3E}">
        <p14:creationId xmlns:p14="http://schemas.microsoft.com/office/powerpoint/2010/main" val="309842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3/30/2026</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0DE5B520-9260-4B53-87DF-922F1ED78AA7}" type="slidenum">
              <a:rPr lang="en-US" smtClean="0">
                <a:solidFill>
                  <a:srgbClr val="727CA3">
                    <a:lumMod val="50000"/>
                  </a:srgbClr>
                </a:solidFill>
              </a:rPr>
              <a:pPr/>
              <a:t>‹#›</a:t>
            </a:fld>
            <a:endParaRPr lang="en-US">
              <a:solidFill>
                <a:srgbClr val="727CA3">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65352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3/30/2026</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35391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3/30/2026</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3145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3/30/2026</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48692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3/30/2026</a:t>
            </a:fld>
            <a:endParaRPr lang="en-US">
              <a:solidFill>
                <a:srgbClr val="464653"/>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55595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a:t>Click to edit Master title style</a:t>
            </a:r>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EDC8F3-8780-445D-BD58-EEF9DDFBFE09}" type="datetimeFigureOut">
              <a:rPr lang="en-US" smtClean="0">
                <a:solidFill>
                  <a:srgbClr val="464653"/>
                </a:solidFill>
              </a:rPr>
              <a:pPr/>
              <a:t>3/30/2026</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410464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EDC8F3-8780-445D-BD58-EEF9DDFBFE09}" type="datetimeFigureOut">
              <a:rPr lang="en-US" smtClean="0">
                <a:solidFill>
                  <a:srgbClr val="464653"/>
                </a:solidFill>
              </a:rPr>
              <a:pPr/>
              <a:t>3/30/2026</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407411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EDC8F3-8780-445D-BD58-EEF9DDFBFE09}" type="datetimeFigureOut">
              <a:rPr lang="en-US" smtClean="0">
                <a:solidFill>
                  <a:srgbClr val="464653"/>
                </a:solidFill>
              </a:rPr>
              <a:pPr/>
              <a:t>3/30/2026</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98162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63EDC8F3-8780-445D-BD58-EEF9DDFBFE09}" type="datetimeFigureOut">
              <a:rPr lang="en-US" smtClean="0">
                <a:solidFill>
                  <a:srgbClr val="464653"/>
                </a:solidFill>
              </a:rPr>
              <a:pPr/>
              <a:t>3/30/2026</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86783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EDC8F3-8780-445D-BD58-EEF9DDFBFE09}" type="datetimeFigureOut">
              <a:rPr lang="en-US" smtClean="0">
                <a:solidFill>
                  <a:srgbClr val="464653"/>
                </a:solidFill>
              </a:rPr>
              <a:pPr/>
              <a:t>3/30/2026</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36769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3EDC8F3-8780-445D-BD58-EEF9DDFBFE09}" type="datetimeFigureOut">
              <a:rPr lang="en-US" smtClean="0">
                <a:solidFill>
                  <a:srgbClr val="464653"/>
                </a:solidFill>
              </a:rPr>
              <a:pPr/>
              <a:t>3/30/2026</a:t>
            </a:fld>
            <a:endParaRPr lang="en-US">
              <a:solidFill>
                <a:srgbClr val="464653"/>
              </a:solidFill>
            </a:endParaRPr>
          </a:p>
        </p:txBody>
      </p:sp>
      <p:sp>
        <p:nvSpPr>
          <p:cNvPr id="7" name="Slide Number Placeholder 6"/>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61550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63EDC8F3-8780-445D-BD58-EEF9DDFBFE09}" type="datetimeFigureOut">
              <a:rPr lang="en-US" smtClean="0">
                <a:solidFill>
                  <a:srgbClr val="464653"/>
                </a:solidFill>
              </a:rPr>
              <a:pPr/>
              <a:t>3/30/2026</a:t>
            </a:fld>
            <a:endParaRPr lang="en-US">
              <a:solidFill>
                <a:srgbClr val="464653"/>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464653"/>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0DE5B520-9260-4B53-87DF-922F1ED78AA7}" type="slidenum">
              <a:rPr lang="en-US" smtClean="0">
                <a:solidFill>
                  <a:srgbClr val="464653"/>
                </a:solidFill>
              </a:rPr>
              <a:pPr/>
              <a:t>‹#›</a:t>
            </a:fld>
            <a:endParaRPr lang="en-US">
              <a:solidFill>
                <a:srgbClr val="464653"/>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18454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rutting@uta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tah Medical Education Council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
            <a:ext cx="2224532" cy="2209800"/>
          </a:xfrm>
          <a:prstGeom prst="rect">
            <a:avLst/>
          </a:prstGeom>
        </p:spPr>
      </p:pic>
      <p:sp>
        <p:nvSpPr>
          <p:cNvPr id="2" name="Title 1"/>
          <p:cNvSpPr>
            <a:spLocks noGrp="1"/>
          </p:cNvSpPr>
          <p:nvPr>
            <p:ph type="ctrTitle"/>
          </p:nvPr>
        </p:nvSpPr>
        <p:spPr>
          <a:xfrm>
            <a:off x="806273" y="3299790"/>
            <a:ext cx="8839200" cy="828392"/>
          </a:xfrm>
        </p:spPr>
        <p:txBody>
          <a:bodyPr/>
          <a:lstStyle/>
          <a:p>
            <a:r>
              <a:rPr lang="en-US" dirty="0"/>
              <a:t>2016 Utah Nursing Education </a:t>
            </a:r>
          </a:p>
        </p:txBody>
      </p:sp>
      <p:sp>
        <p:nvSpPr>
          <p:cNvPr id="3" name="Subtitle 2"/>
          <p:cNvSpPr>
            <a:spLocks noGrp="1"/>
          </p:cNvSpPr>
          <p:nvPr>
            <p:ph type="subTitle" idx="1"/>
          </p:nvPr>
        </p:nvSpPr>
        <p:spPr>
          <a:xfrm>
            <a:off x="857073" y="4552788"/>
            <a:ext cx="8737600" cy="457200"/>
          </a:xfrm>
        </p:spPr>
        <p:txBody>
          <a:bodyPr>
            <a:noAutofit/>
          </a:bodyPr>
          <a:lstStyle/>
          <a:p>
            <a:r>
              <a:rPr lang="en-US" dirty="0"/>
              <a:t>Prepared by Clark Ruttinger, MPA, </a:t>
            </a:r>
            <a:r>
              <a:rPr lang="en-US" dirty="0" err="1"/>
              <a:t>MBA</a:t>
            </a:r>
            <a:r>
              <a:rPr lang="en-US" sz="1100" dirty="0" err="1"/>
              <a:t>c</a:t>
            </a:r>
            <a:endParaRPr lang="en-US" dirty="0"/>
          </a:p>
          <a:p>
            <a:r>
              <a:rPr lang="en-US" dirty="0"/>
              <a:t>Senior Institutional Research Analyst</a:t>
            </a:r>
          </a:p>
        </p:txBody>
      </p:sp>
    </p:spTree>
    <p:extLst>
      <p:ext uri="{BB962C8B-B14F-4D97-AF65-F5344CB8AC3E}">
        <p14:creationId xmlns:p14="http://schemas.microsoft.com/office/powerpoint/2010/main" val="16534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BSN Grads as % of total RN grads 2010-2016</a:t>
            </a:r>
          </a:p>
        </p:txBody>
      </p:sp>
      <p:graphicFrame>
        <p:nvGraphicFramePr>
          <p:cNvPr id="5" name="Chart 4" descr="Graph showing the percent of Bachelors of Science in Nursing grads has increased from 2010 to 2016."/>
          <p:cNvGraphicFramePr>
            <a:graphicFrameLocks/>
          </p:cNvGraphicFramePr>
          <p:nvPr>
            <p:extLst>
              <p:ext uri="{D42A27DB-BD31-4B8C-83A1-F6EECF244321}">
                <p14:modId xmlns:p14="http://schemas.microsoft.com/office/powerpoint/2010/main" val="1134116260"/>
              </p:ext>
            </p:extLst>
          </p:nvPr>
        </p:nvGraphicFramePr>
        <p:xfrm>
          <a:off x="395416" y="1635918"/>
          <a:ext cx="11392929" cy="4999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618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ADN to BSN Graduates 2008 to 2016</a:t>
            </a:r>
          </a:p>
        </p:txBody>
      </p:sp>
      <p:graphicFrame>
        <p:nvGraphicFramePr>
          <p:cNvPr id="5" name="Chart 4" descr="Graph showing that Bachelors of Science in Nursing students has increased and Associates Degree in Nursing students has decreased from 2008 to 2016."/>
          <p:cNvGraphicFramePr>
            <a:graphicFrameLocks/>
          </p:cNvGraphicFramePr>
          <p:nvPr>
            <p:extLst>
              <p:ext uri="{D42A27DB-BD31-4B8C-83A1-F6EECF244321}">
                <p14:modId xmlns:p14="http://schemas.microsoft.com/office/powerpoint/2010/main" val="990566767"/>
              </p:ext>
            </p:extLst>
          </p:nvPr>
        </p:nvGraphicFramePr>
        <p:xfrm>
          <a:off x="378941" y="1705231"/>
          <a:ext cx="11467070" cy="49674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42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Utah RN Workforce 2015</a:t>
            </a:r>
            <a:br>
              <a:rPr lang="en-US" dirty="0"/>
            </a:br>
            <a:r>
              <a:rPr lang="en-US" sz="1600" dirty="0"/>
              <a:t>(From 2014 RN Supply Survey)</a:t>
            </a:r>
            <a:endParaRPr lang="en-US" dirty="0"/>
          </a:p>
        </p:txBody>
      </p:sp>
      <p:graphicFrame>
        <p:nvGraphicFramePr>
          <p:cNvPr id="5" name="Content Placeholder 4" descr="Pie graph showing that 59% of the Registered nursing workforce has a Bachelors of Science in Nursing and 41% has an Associate Degree in Nursing."/>
          <p:cNvGraphicFramePr>
            <a:graphicFrameLocks noGrp="1"/>
          </p:cNvGraphicFramePr>
          <p:nvPr>
            <p:ph idx="1"/>
            <p:extLst>
              <p:ext uri="{D42A27DB-BD31-4B8C-83A1-F6EECF244321}">
                <p14:modId xmlns:p14="http://schemas.microsoft.com/office/powerpoint/2010/main" val="2798148100"/>
              </p:ext>
            </p:extLst>
          </p:nvPr>
        </p:nvGraphicFramePr>
        <p:xfrm>
          <a:off x="609600" y="1752600"/>
          <a:ext cx="109728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9699" y="6041122"/>
            <a:ext cx="11771171" cy="646331"/>
          </a:xfrm>
          <a:prstGeom prst="rect">
            <a:avLst/>
          </a:prstGeom>
          <a:noFill/>
        </p:spPr>
        <p:txBody>
          <a:bodyPr wrap="none" rtlCol="0">
            <a:spAutoFit/>
          </a:bodyPr>
          <a:lstStyle/>
          <a:p>
            <a:pPr algn="ctr"/>
            <a:r>
              <a:rPr lang="en-US" dirty="0"/>
              <a:t>76% of RNs licensed in Utah reported their state of initial licensure being Utah</a:t>
            </a:r>
          </a:p>
          <a:p>
            <a:pPr algn="ctr"/>
            <a:r>
              <a:rPr lang="en-US" dirty="0"/>
              <a:t>64% of RNs whose initial license was not in the state of Utah report preparation at a BSN degree or higher</a:t>
            </a:r>
          </a:p>
        </p:txBody>
      </p:sp>
    </p:spTree>
    <p:extLst>
      <p:ext uri="{BB962C8B-B14F-4D97-AF65-F5344CB8AC3E}">
        <p14:creationId xmlns:p14="http://schemas.microsoft.com/office/powerpoint/2010/main" val="65838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Diversity 2016</a:t>
            </a:r>
          </a:p>
        </p:txBody>
      </p:sp>
      <p:graphicFrame>
        <p:nvGraphicFramePr>
          <p:cNvPr id="4" name="Content Placeholder 3" descr="Graph showing the diversity of factulty in Nursing programs."/>
          <p:cNvGraphicFramePr>
            <a:graphicFrameLocks noGrp="1"/>
          </p:cNvGraphicFramePr>
          <p:nvPr>
            <p:ph idx="1"/>
            <p:extLst>
              <p:ext uri="{D42A27DB-BD31-4B8C-83A1-F6EECF244321}">
                <p14:modId xmlns:p14="http://schemas.microsoft.com/office/powerpoint/2010/main" val="604894177"/>
              </p:ext>
            </p:extLst>
          </p:nvPr>
        </p:nvGraphicFramePr>
        <p:xfrm>
          <a:off x="-1426590" y="1752599"/>
          <a:ext cx="109728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1138287" y="6126162"/>
            <a:ext cx="2336276" cy="2733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Faculty- 2% Hispanic</a:t>
            </a:r>
          </a:p>
        </p:txBody>
      </p:sp>
      <p:graphicFrame>
        <p:nvGraphicFramePr>
          <p:cNvPr id="6" name="Table 5"/>
          <p:cNvGraphicFramePr>
            <a:graphicFrameLocks noGrp="1"/>
          </p:cNvGraphicFramePr>
          <p:nvPr>
            <p:extLst>
              <p:ext uri="{D42A27DB-BD31-4B8C-83A1-F6EECF244321}">
                <p14:modId xmlns:p14="http://schemas.microsoft.com/office/powerpoint/2010/main" val="2438063736"/>
              </p:ext>
            </p:extLst>
          </p:nvPr>
        </p:nvGraphicFramePr>
        <p:xfrm>
          <a:off x="4685120" y="2796859"/>
          <a:ext cx="6259399" cy="2270760"/>
        </p:xfrm>
        <a:graphic>
          <a:graphicData uri="http://schemas.openxmlformats.org/drawingml/2006/table">
            <a:tbl>
              <a:tblPr firstRow="1">
                <a:tableStyleId>{5C22544A-7EE6-4342-B048-85BDC9FD1C3A}</a:tableStyleId>
              </a:tblPr>
              <a:tblGrid>
                <a:gridCol w="1786144">
                  <a:extLst>
                    <a:ext uri="{9D8B030D-6E8A-4147-A177-3AD203B41FA5}">
                      <a16:colId xmlns:a16="http://schemas.microsoft.com/office/drawing/2014/main" val="20000"/>
                    </a:ext>
                  </a:extLst>
                </a:gridCol>
                <a:gridCol w="1002134">
                  <a:extLst>
                    <a:ext uri="{9D8B030D-6E8A-4147-A177-3AD203B41FA5}">
                      <a16:colId xmlns:a16="http://schemas.microsoft.com/office/drawing/2014/main" val="20001"/>
                    </a:ext>
                  </a:extLst>
                </a:gridCol>
                <a:gridCol w="1194976">
                  <a:extLst>
                    <a:ext uri="{9D8B030D-6E8A-4147-A177-3AD203B41FA5}">
                      <a16:colId xmlns:a16="http://schemas.microsoft.com/office/drawing/2014/main" val="20002"/>
                    </a:ext>
                  </a:extLst>
                </a:gridCol>
                <a:gridCol w="1081169">
                  <a:extLst>
                    <a:ext uri="{9D8B030D-6E8A-4147-A177-3AD203B41FA5}">
                      <a16:colId xmlns:a16="http://schemas.microsoft.com/office/drawing/2014/main" val="20003"/>
                    </a:ext>
                  </a:extLst>
                </a:gridCol>
                <a:gridCol w="1194976">
                  <a:extLst>
                    <a:ext uri="{9D8B030D-6E8A-4147-A177-3AD203B41FA5}">
                      <a16:colId xmlns:a16="http://schemas.microsoft.com/office/drawing/2014/main" val="20004"/>
                    </a:ext>
                  </a:extLst>
                </a:gridCol>
              </a:tblGrid>
              <a:tr h="335940">
                <a:tc>
                  <a:txBody>
                    <a:bodyPr/>
                    <a:lstStyle/>
                    <a:p>
                      <a:pPr algn="l" fontAlgn="t"/>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600" u="none" strike="noStrike" dirty="0">
                          <a:effectLst/>
                          <a:latin typeface="Times New Roman" panose="02020603050405020304" pitchFamily="18" charset="0"/>
                          <a:cs typeface="Times New Roman" panose="02020603050405020304" pitchFamily="18" charset="0"/>
                        </a:rPr>
                        <a:t>Utah</a:t>
                      </a:r>
                      <a:br>
                        <a:rPr lang="en-US" sz="1600" u="none" strike="noStrike" dirty="0">
                          <a:effectLst/>
                          <a:latin typeface="Times New Roman" panose="02020603050405020304" pitchFamily="18" charset="0"/>
                          <a:cs typeface="Times New Roman" panose="02020603050405020304" pitchFamily="18" charset="0"/>
                        </a:rPr>
                      </a:br>
                      <a:r>
                        <a:rPr lang="en-US" sz="1600" u="none" strike="noStrike" dirty="0">
                          <a:effectLst/>
                          <a:latin typeface="Times New Roman" panose="02020603050405020304" pitchFamily="18" charset="0"/>
                          <a:cs typeface="Times New Roman" panose="02020603050405020304" pitchFamily="18" charset="0"/>
                        </a:rPr>
                        <a:t>Workforce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600" u="none" strike="noStrike" dirty="0">
                          <a:effectLst/>
                          <a:latin typeface="Times New Roman" panose="02020603050405020304" pitchFamily="18" charset="0"/>
                          <a:cs typeface="Times New Roman" panose="02020603050405020304" pitchFamily="18" charset="0"/>
                        </a:rPr>
                        <a:t>Utah</a:t>
                      </a:r>
                      <a:br>
                        <a:rPr lang="en-US" sz="1600" u="none" strike="noStrike" dirty="0">
                          <a:effectLst/>
                          <a:latin typeface="Times New Roman" panose="02020603050405020304" pitchFamily="18" charset="0"/>
                          <a:cs typeface="Times New Roman" panose="02020603050405020304" pitchFamily="18" charset="0"/>
                        </a:rPr>
                      </a:br>
                      <a:r>
                        <a:rPr lang="en-US" sz="1600" u="none" strike="noStrike" dirty="0">
                          <a:effectLst/>
                          <a:latin typeface="Times New Roman" panose="02020603050405020304" pitchFamily="18" charset="0"/>
                          <a:cs typeface="Times New Roman" panose="02020603050405020304" pitchFamily="18" charset="0"/>
                        </a:rPr>
                        <a:t>Population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600" u="none" strike="noStrike" dirty="0">
                          <a:effectLst/>
                          <a:latin typeface="Times New Roman" panose="02020603050405020304" pitchFamily="18" charset="0"/>
                          <a:cs typeface="Times New Roman" panose="02020603050405020304" pitchFamily="18" charset="0"/>
                        </a:rPr>
                        <a:t>National</a:t>
                      </a:r>
                      <a:br>
                        <a:rPr lang="en-US" sz="1600" u="none" strike="noStrike" dirty="0">
                          <a:effectLst/>
                          <a:latin typeface="Times New Roman" panose="02020603050405020304" pitchFamily="18" charset="0"/>
                          <a:cs typeface="Times New Roman" panose="02020603050405020304" pitchFamily="18" charset="0"/>
                        </a:rPr>
                      </a:br>
                      <a:r>
                        <a:rPr lang="en-US" sz="1600" u="none" strike="noStrike" dirty="0">
                          <a:effectLst/>
                          <a:latin typeface="Times New Roman" panose="02020603050405020304" pitchFamily="18" charset="0"/>
                          <a:cs typeface="Times New Roman" panose="02020603050405020304" pitchFamily="18" charset="0"/>
                        </a:rPr>
                        <a:t>Workforce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600" u="none" strike="noStrike" dirty="0">
                          <a:effectLst/>
                          <a:latin typeface="Times New Roman" panose="02020603050405020304" pitchFamily="18" charset="0"/>
                          <a:cs typeface="Times New Roman" panose="02020603050405020304" pitchFamily="18" charset="0"/>
                        </a:rPr>
                        <a:t>National</a:t>
                      </a:r>
                      <a:br>
                        <a:rPr lang="en-US" sz="1600" u="none" strike="noStrike" dirty="0">
                          <a:effectLst/>
                          <a:latin typeface="Times New Roman" panose="02020603050405020304" pitchFamily="18" charset="0"/>
                          <a:cs typeface="Times New Roman" panose="02020603050405020304" pitchFamily="18" charset="0"/>
                        </a:rPr>
                      </a:br>
                      <a:r>
                        <a:rPr lang="en-US" sz="1600" u="none" strike="noStrike" dirty="0">
                          <a:effectLst/>
                          <a:latin typeface="Times New Roman" panose="02020603050405020304" pitchFamily="18" charset="0"/>
                          <a:cs typeface="Times New Roman" panose="02020603050405020304" pitchFamily="18" charset="0"/>
                        </a:rPr>
                        <a:t>Population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000"/>
                  </a:ext>
                </a:extLst>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American Indian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0.5%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001"/>
                  </a:ext>
                </a:extLst>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Pacific Islander</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0.4%</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0.2%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002"/>
                  </a:ext>
                </a:extLst>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African American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0.7%</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1.3%</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6.0%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13.2%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003"/>
                  </a:ext>
                </a:extLst>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Caucasian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92.9%</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91.6%</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83.0%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77.7%</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004"/>
                  </a:ext>
                </a:extLst>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Asian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1.8%</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2.3%</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6.0%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5.3%</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005"/>
                  </a:ext>
                </a:extLst>
              </a:tr>
              <a:tr h="172610">
                <a:tc>
                  <a:txBody>
                    <a:bodyPr/>
                    <a:lstStyle/>
                    <a:p>
                      <a:pPr marL="0" algn="r" defTabSz="914400" rtl="0" eaLnBrk="1" fontAlgn="t" latinLnBrk="0" hangingPunct="1"/>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Non-white sum</a:t>
                      </a:r>
                    </a:p>
                  </a:txBody>
                  <a:tcPr marL="9525" marR="9525" marT="9525" marB="0"/>
                </a:tc>
                <a:tc>
                  <a:txBody>
                    <a:bodyPr/>
                    <a:lstStyle/>
                    <a:p>
                      <a:pPr marL="0" algn="ctr" defTabSz="914400" rtl="0" eaLnBrk="1" fontAlgn="t" latinLnBrk="0" hangingPunct="1"/>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3.4%</a:t>
                      </a:r>
                    </a:p>
                  </a:txBody>
                  <a:tcPr marL="9525" marR="9525" marT="9525" marB="0"/>
                </a:tc>
                <a:tc>
                  <a:txBody>
                    <a:bodyPr/>
                    <a:lstStyle/>
                    <a:p>
                      <a:pPr marL="0" algn="ctr" defTabSz="914400" rtl="0" eaLnBrk="1" fontAlgn="t" latinLnBrk="0" hangingPunct="1"/>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6.1%</a:t>
                      </a:r>
                    </a:p>
                  </a:txBody>
                  <a:tcPr marL="9525" marR="9525" marT="9525" marB="0"/>
                </a:tc>
                <a:tc>
                  <a:txBody>
                    <a:bodyPr/>
                    <a:lstStyle/>
                    <a:p>
                      <a:pPr marL="0" algn="ctr" defTabSz="914400" rtl="0" eaLnBrk="1" fontAlgn="t" latinLnBrk="0" hangingPunct="1"/>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14%</a:t>
                      </a:r>
                    </a:p>
                  </a:txBody>
                  <a:tcPr marL="9525" marR="9525" marT="9525" marB="0"/>
                </a:tc>
                <a:tc>
                  <a:txBody>
                    <a:bodyPr/>
                    <a:lstStyle/>
                    <a:p>
                      <a:pPr marL="0" algn="ctr" defTabSz="914400" rtl="0" eaLnBrk="1" fontAlgn="t" latinLnBrk="0" hangingPunct="1"/>
                      <a:r>
                        <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rPr>
                        <a:t>19.9%</a:t>
                      </a:r>
                    </a:p>
                  </a:txBody>
                  <a:tcPr marL="9525" marR="9525" marT="9525" marB="0"/>
                </a:tc>
                <a:extLst>
                  <a:ext uri="{0D108BD9-81ED-4DB2-BD59-A6C34878D82A}">
                    <a16:rowId xmlns:a16="http://schemas.microsoft.com/office/drawing/2014/main" val="10006"/>
                  </a:ext>
                </a:extLst>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Hispanic/Latino</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2.2%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13.4%</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3.0%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17.1%</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6053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Age 2014-2016</a:t>
            </a:r>
          </a:p>
        </p:txBody>
      </p:sp>
      <p:graphicFrame>
        <p:nvGraphicFramePr>
          <p:cNvPr id="5" name="Chart 4" descr="3 Graphs showing the ages of faculty members at nursing programs from 2014 to 2016."/>
          <p:cNvGraphicFramePr>
            <a:graphicFrameLocks/>
          </p:cNvGraphicFramePr>
          <p:nvPr>
            <p:extLst>
              <p:ext uri="{D42A27DB-BD31-4B8C-83A1-F6EECF244321}">
                <p14:modId xmlns:p14="http://schemas.microsoft.com/office/powerpoint/2010/main" val="1559891369"/>
              </p:ext>
            </p:extLst>
          </p:nvPr>
        </p:nvGraphicFramePr>
        <p:xfrm>
          <a:off x="407773" y="1594022"/>
          <a:ext cx="11392929" cy="50786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9816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Need 2015-2016</a:t>
            </a:r>
          </a:p>
        </p:txBody>
      </p:sp>
      <p:graphicFrame>
        <p:nvGraphicFramePr>
          <p:cNvPr id="6" name="Chart 5" descr="Graph showing the nursing faculty that was needed in 2015"/>
          <p:cNvGraphicFramePr>
            <a:graphicFrameLocks/>
          </p:cNvGraphicFramePr>
          <p:nvPr>
            <p:extLst>
              <p:ext uri="{D42A27DB-BD31-4B8C-83A1-F6EECF244321}">
                <p14:modId xmlns:p14="http://schemas.microsoft.com/office/powerpoint/2010/main" val="15813408"/>
              </p:ext>
            </p:extLst>
          </p:nvPr>
        </p:nvGraphicFramePr>
        <p:xfrm>
          <a:off x="417296" y="1616032"/>
          <a:ext cx="6588985" cy="4984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Graph showing the nursing faculty that was needed in 2016."/>
          <p:cNvGraphicFramePr>
            <a:graphicFrameLocks/>
          </p:cNvGraphicFramePr>
          <p:nvPr>
            <p:extLst>
              <p:ext uri="{D42A27DB-BD31-4B8C-83A1-F6EECF244321}">
                <p14:modId xmlns:p14="http://schemas.microsoft.com/office/powerpoint/2010/main" val="3424101528"/>
              </p:ext>
            </p:extLst>
          </p:nvPr>
        </p:nvGraphicFramePr>
        <p:xfrm>
          <a:off x="6919784" y="1616031"/>
          <a:ext cx="4782062" cy="49845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349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p:txBody>
          <a:bodyPr/>
          <a:lstStyle/>
          <a:p>
            <a:r>
              <a:rPr lang="en-US" dirty="0"/>
              <a:t>Develop common goals for nursing workforce production at every level for the state, based on population needs. </a:t>
            </a:r>
          </a:p>
          <a:p>
            <a:pPr marL="114300" indent="0">
              <a:buNone/>
            </a:pPr>
            <a:r>
              <a:rPr lang="en-US" dirty="0"/>
              <a:t> </a:t>
            </a:r>
          </a:p>
          <a:p>
            <a:r>
              <a:rPr lang="en-US" dirty="0"/>
              <a:t>Continue monitoring:</a:t>
            </a:r>
          </a:p>
          <a:p>
            <a:pPr lvl="1"/>
            <a:r>
              <a:rPr lang="en-US" dirty="0"/>
              <a:t>Diversity </a:t>
            </a:r>
          </a:p>
          <a:p>
            <a:pPr lvl="1"/>
            <a:r>
              <a:rPr lang="en-US" dirty="0"/>
              <a:t>Faculty age/need</a:t>
            </a:r>
          </a:p>
          <a:p>
            <a:pPr lvl="1"/>
            <a:r>
              <a:rPr lang="en-US" dirty="0"/>
              <a:t>80% BSN by 2020 goal</a:t>
            </a:r>
          </a:p>
          <a:p>
            <a:pPr lvl="1"/>
            <a:endParaRPr lang="en-US" dirty="0"/>
          </a:p>
          <a:p>
            <a:r>
              <a:rPr lang="en-US" dirty="0"/>
              <a:t>Development of self service data analysis </a:t>
            </a:r>
          </a:p>
          <a:p>
            <a:pPr lvl="1"/>
            <a:endParaRPr lang="en-US" dirty="0"/>
          </a:p>
          <a:p>
            <a:endParaRPr lang="en-US" dirty="0"/>
          </a:p>
        </p:txBody>
      </p:sp>
    </p:spTree>
    <p:extLst>
      <p:ext uri="{BB962C8B-B14F-4D97-AF65-F5344CB8AC3E}">
        <p14:creationId xmlns:p14="http://schemas.microsoft.com/office/powerpoint/2010/main" val="427256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lnSpcReduction="10000"/>
          </a:bodyPr>
          <a:lstStyle/>
          <a:p>
            <a:r>
              <a:rPr lang="en-US" dirty="0"/>
              <a:t>Ad Hoc analysis of any of the data is available.</a:t>
            </a:r>
          </a:p>
          <a:p>
            <a:r>
              <a:rPr lang="en-US" dirty="0"/>
              <a:t>Raw data is available on any or all questions.</a:t>
            </a:r>
          </a:p>
          <a:p>
            <a:pPr marL="114300" indent="0">
              <a:buNone/>
            </a:pPr>
            <a:endParaRPr lang="en-US" dirty="0"/>
          </a:p>
          <a:p>
            <a:pPr marL="114300" indent="0" algn="ctr">
              <a:buNone/>
            </a:pPr>
            <a:r>
              <a:rPr lang="en-US" u="sng" dirty="0"/>
              <a:t>Contact Information</a:t>
            </a:r>
          </a:p>
          <a:p>
            <a:pPr marL="114300" indent="0" algn="ctr">
              <a:buNone/>
            </a:pPr>
            <a:r>
              <a:rPr lang="en-US" dirty="0"/>
              <a:t>Clark Ruttinger MPA, </a:t>
            </a:r>
            <a:r>
              <a:rPr lang="en-US" dirty="0" err="1"/>
              <a:t>MBAc</a:t>
            </a:r>
            <a:endParaRPr lang="en-US" dirty="0"/>
          </a:p>
          <a:p>
            <a:pPr marL="114300" indent="0" algn="ctr">
              <a:buNone/>
            </a:pPr>
            <a:r>
              <a:rPr lang="en-US" dirty="0"/>
              <a:t>Senior Institutional Research Analyst</a:t>
            </a:r>
          </a:p>
          <a:p>
            <a:pPr marL="114300" indent="0" algn="ctr">
              <a:buNone/>
            </a:pPr>
            <a:r>
              <a:rPr lang="en-US" dirty="0"/>
              <a:t>Utah Medical Education Council</a:t>
            </a:r>
          </a:p>
          <a:p>
            <a:pPr marL="114300" indent="0" algn="ctr">
              <a:buNone/>
            </a:pPr>
            <a:r>
              <a:rPr lang="en-US" dirty="0"/>
              <a:t>Utah Nursing Workforce Information Center</a:t>
            </a:r>
          </a:p>
          <a:p>
            <a:pPr marL="114300" indent="0" algn="ctr">
              <a:buNone/>
            </a:pPr>
            <a:r>
              <a:rPr lang="en-US" dirty="0">
                <a:hlinkClick r:id="rId2"/>
              </a:rPr>
              <a:t>crutting@utah.gov</a:t>
            </a:r>
            <a:endParaRPr lang="en-US" dirty="0"/>
          </a:p>
          <a:p>
            <a:pPr marL="114300" indent="0" algn="ctr">
              <a:buNone/>
            </a:pPr>
            <a:r>
              <a:rPr lang="en-US" dirty="0"/>
              <a:t>801-526-4564</a:t>
            </a:r>
          </a:p>
        </p:txBody>
      </p:sp>
    </p:spTree>
    <p:extLst>
      <p:ext uri="{BB962C8B-B14F-4D97-AF65-F5344CB8AC3E}">
        <p14:creationId xmlns:p14="http://schemas.microsoft.com/office/powerpoint/2010/main" val="178480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and survey updates</a:t>
            </a:r>
          </a:p>
        </p:txBody>
      </p:sp>
      <p:sp>
        <p:nvSpPr>
          <p:cNvPr id="3" name="Content Placeholder 2"/>
          <p:cNvSpPr>
            <a:spLocks noGrp="1"/>
          </p:cNvSpPr>
          <p:nvPr>
            <p:ph idx="1"/>
          </p:nvPr>
        </p:nvSpPr>
        <p:spPr/>
        <p:txBody>
          <a:bodyPr>
            <a:normAutofit/>
          </a:bodyPr>
          <a:lstStyle/>
          <a:p>
            <a:r>
              <a:rPr lang="en-US" dirty="0"/>
              <a:t>One of 29 states tracking education data</a:t>
            </a:r>
          </a:p>
          <a:p>
            <a:r>
              <a:rPr lang="en-US" dirty="0"/>
              <a:t>18 out of 20 institutions responded- </a:t>
            </a:r>
            <a:r>
              <a:rPr lang="en-US" sz="1600" dirty="0"/>
              <a:t>(Two small private schools did not respond) </a:t>
            </a:r>
          </a:p>
          <a:p>
            <a:pPr lvl="1"/>
            <a:r>
              <a:rPr lang="en-US" dirty="0"/>
              <a:t>Important to continue to track schools newly opening and closing to ensure data is gathered from all sources</a:t>
            </a:r>
          </a:p>
          <a:p>
            <a:r>
              <a:rPr lang="en-US" dirty="0"/>
              <a:t>Changes</a:t>
            </a:r>
          </a:p>
          <a:p>
            <a:pPr lvl="1"/>
            <a:r>
              <a:rPr lang="en-US" dirty="0"/>
              <a:t>Moved data collection to start in January rather than October.</a:t>
            </a:r>
          </a:p>
          <a:p>
            <a:pPr lvl="1"/>
            <a:r>
              <a:rPr lang="en-US" dirty="0"/>
              <a:t>Added a question to distinguish between total institutional faculty and faculty by program. </a:t>
            </a:r>
          </a:p>
          <a:p>
            <a:r>
              <a:rPr lang="en-US" dirty="0"/>
              <a:t>Increased Accuracy</a:t>
            </a:r>
          </a:p>
          <a:p>
            <a:pPr lvl="1"/>
            <a:r>
              <a:rPr lang="en-US" dirty="0"/>
              <a:t>Third year of data being gathered by UMEC</a:t>
            </a:r>
          </a:p>
          <a:p>
            <a:pPr lvl="1"/>
            <a:r>
              <a:rPr lang="en-US" dirty="0"/>
              <a:t>Great cooperation and responsiveness. Thank you!</a:t>
            </a:r>
          </a:p>
          <a:p>
            <a:pPr lvl="1"/>
            <a:endParaRPr lang="en-US" dirty="0"/>
          </a:p>
          <a:p>
            <a:pPr lvl="1"/>
            <a:endParaRPr lang="en-US" dirty="0"/>
          </a:p>
        </p:txBody>
      </p:sp>
    </p:spTree>
    <p:extLst>
      <p:ext uri="{BB962C8B-B14F-4D97-AF65-F5344CB8AC3E}">
        <p14:creationId xmlns:p14="http://schemas.microsoft.com/office/powerpoint/2010/main" val="185856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Licensed Practical Nurses 2010-2016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3191602"/>
              </p:ext>
            </p:extLst>
          </p:nvPr>
        </p:nvGraphicFramePr>
        <p:xfrm>
          <a:off x="2678682" y="1717484"/>
          <a:ext cx="6793206" cy="1049572"/>
        </p:xfrm>
        <a:graphic>
          <a:graphicData uri="http://schemas.openxmlformats.org/drawingml/2006/table">
            <a:tbl>
              <a:tblPr firstRow="1">
                <a:tableStyleId>{5C22544A-7EE6-4342-B048-85BDC9FD1C3A}</a:tableStyleId>
              </a:tblPr>
              <a:tblGrid>
                <a:gridCol w="3267582">
                  <a:extLst>
                    <a:ext uri="{9D8B030D-6E8A-4147-A177-3AD203B41FA5}">
                      <a16:colId xmlns:a16="http://schemas.microsoft.com/office/drawing/2014/main" val="20000"/>
                    </a:ext>
                  </a:extLst>
                </a:gridCol>
                <a:gridCol w="999241">
                  <a:extLst>
                    <a:ext uri="{9D8B030D-6E8A-4147-A177-3AD203B41FA5}">
                      <a16:colId xmlns:a16="http://schemas.microsoft.com/office/drawing/2014/main" val="20001"/>
                    </a:ext>
                  </a:extLst>
                </a:gridCol>
                <a:gridCol w="2526383">
                  <a:extLst>
                    <a:ext uri="{9D8B030D-6E8A-4147-A177-3AD203B41FA5}">
                      <a16:colId xmlns:a16="http://schemas.microsoft.com/office/drawing/2014/main" val="20002"/>
                    </a:ext>
                  </a:extLst>
                </a:gridCol>
              </a:tblGrid>
              <a:tr h="262393">
                <a:tc gridSpan="3">
                  <a:txBody>
                    <a:bodyPr/>
                    <a:lstStyle/>
                    <a:p>
                      <a:pPr algn="ctr" fontAlgn="b"/>
                      <a:r>
                        <a:rPr lang="en-US" sz="1600" u="sng" strike="noStrike" dirty="0">
                          <a:solidFill>
                            <a:schemeClr val="tx1"/>
                          </a:solidFill>
                          <a:effectLst/>
                          <a:latin typeface="Calibri" panose="020F0502020204030204" pitchFamily="34" charset="0"/>
                          <a:cs typeface="Calibri" panose="020F0502020204030204" pitchFamily="34" charset="0"/>
                        </a:rPr>
                        <a:t>% of Total Current Enrollment</a:t>
                      </a:r>
                      <a:endParaRPr lang="en-US" sz="1600" b="0" i="0" u="sng" strike="noStrike" dirty="0">
                        <a:solidFill>
                          <a:schemeClr val="tx1"/>
                        </a:solidFill>
                        <a:effectLst/>
                        <a:latin typeface="Calibri" panose="020F0502020204030204" pitchFamily="34" charset="0"/>
                        <a:cs typeface="Calibri" panose="020F0502020204030204" pitchFamily="34"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hMerge="1">
                  <a:txBody>
                    <a:bodyPr/>
                    <a:lstStyle/>
                    <a:p>
                      <a:pPr algn="ctr" fontAlgn="b"/>
                      <a:endParaRPr lang="en-US" sz="1600" b="0" i="0" u="sng"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BECF0"/>
                    </a:solidFill>
                  </a:tcPr>
                </a:tc>
                <a:extLst>
                  <a:ext uri="{0D108BD9-81ED-4DB2-BD59-A6C34878D82A}">
                    <a16:rowId xmlns:a16="http://schemas.microsoft.com/office/drawing/2014/main" val="10000"/>
                  </a:ext>
                </a:extLst>
              </a:tr>
              <a:tr h="262393">
                <a:tc>
                  <a:txBody>
                    <a:bodyPr/>
                    <a:lstStyle/>
                    <a:p>
                      <a:pPr algn="r" fontAlgn="b"/>
                      <a:r>
                        <a:rPr lang="en-US" sz="1600" u="none" strike="noStrike" dirty="0">
                          <a:effectLst/>
                          <a:latin typeface="Calibri" panose="020F0502020204030204" pitchFamily="34" charset="0"/>
                          <a:cs typeface="Calibri" panose="020F0502020204030204" pitchFamily="34" charset="0"/>
                        </a:rPr>
                        <a:t>Snow</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8%</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393">
                <a:tc>
                  <a:txBody>
                    <a:bodyPr/>
                    <a:lstStyle/>
                    <a:p>
                      <a:pPr algn="r" fontAlgn="b"/>
                      <a:r>
                        <a:rPr lang="en-US" sz="1600" u="none" strike="noStrike" dirty="0">
                          <a:effectLst/>
                          <a:latin typeface="Calibri" panose="020F0502020204030204" pitchFamily="34" charset="0"/>
                          <a:cs typeface="Calibri" panose="020F0502020204030204" pitchFamily="34" charset="0"/>
                        </a:rPr>
                        <a:t>UCAT</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82%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393">
                <a:tc>
                  <a:txBody>
                    <a:bodyPr/>
                    <a:lstStyle/>
                    <a:p>
                      <a:pPr algn="r" fontAlgn="b"/>
                      <a:r>
                        <a:rPr lang="en-US" sz="1600" u="none" strike="noStrike" dirty="0">
                          <a:effectLst/>
                          <a:latin typeface="Calibri" panose="020F0502020204030204" pitchFamily="34" charset="0"/>
                          <a:cs typeface="Calibri" panose="020F0502020204030204" pitchFamily="34" charset="0"/>
                        </a:rPr>
                        <a:t>USU</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10%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6" name="Chart 5" descr="Graph showing the number of licensed practical nurses from 2010 to 2016 has stayed the same in those 7 years"/>
          <p:cNvGraphicFramePr>
            <a:graphicFrameLocks/>
          </p:cNvGraphicFramePr>
          <p:nvPr>
            <p:extLst>
              <p:ext uri="{D42A27DB-BD31-4B8C-83A1-F6EECF244321}">
                <p14:modId xmlns:p14="http://schemas.microsoft.com/office/powerpoint/2010/main" val="2208405283"/>
              </p:ext>
            </p:extLst>
          </p:nvPr>
        </p:nvGraphicFramePr>
        <p:xfrm>
          <a:off x="444843" y="2943739"/>
          <a:ext cx="11417643" cy="3524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879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ADN Programs 2010-2016</a:t>
            </a:r>
          </a:p>
        </p:txBody>
      </p:sp>
      <p:graphicFrame>
        <p:nvGraphicFramePr>
          <p:cNvPr id="3" name="Table 2"/>
          <p:cNvGraphicFramePr>
            <a:graphicFrameLocks noGrp="1"/>
          </p:cNvGraphicFramePr>
          <p:nvPr>
            <p:extLst>
              <p:ext uri="{D42A27DB-BD31-4B8C-83A1-F6EECF244321}">
                <p14:modId xmlns:p14="http://schemas.microsoft.com/office/powerpoint/2010/main" val="3314985895"/>
              </p:ext>
            </p:extLst>
          </p:nvPr>
        </p:nvGraphicFramePr>
        <p:xfrm>
          <a:off x="371474" y="1625064"/>
          <a:ext cx="11499249" cy="1163325"/>
        </p:xfrm>
        <a:graphic>
          <a:graphicData uri="http://schemas.openxmlformats.org/drawingml/2006/table">
            <a:tbl>
              <a:tblPr firstRow="1"/>
              <a:tblGrid>
                <a:gridCol w="1117336">
                  <a:extLst>
                    <a:ext uri="{9D8B030D-6E8A-4147-A177-3AD203B41FA5}">
                      <a16:colId xmlns:a16="http://schemas.microsoft.com/office/drawing/2014/main" val="20000"/>
                    </a:ext>
                  </a:extLst>
                </a:gridCol>
                <a:gridCol w="1210447">
                  <a:extLst>
                    <a:ext uri="{9D8B030D-6E8A-4147-A177-3AD203B41FA5}">
                      <a16:colId xmlns:a16="http://schemas.microsoft.com/office/drawing/2014/main" val="20001"/>
                    </a:ext>
                  </a:extLst>
                </a:gridCol>
                <a:gridCol w="1233725">
                  <a:extLst>
                    <a:ext uri="{9D8B030D-6E8A-4147-A177-3AD203B41FA5}">
                      <a16:colId xmlns:a16="http://schemas.microsoft.com/office/drawing/2014/main" val="20002"/>
                    </a:ext>
                  </a:extLst>
                </a:gridCol>
                <a:gridCol w="1233725">
                  <a:extLst>
                    <a:ext uri="{9D8B030D-6E8A-4147-A177-3AD203B41FA5}">
                      <a16:colId xmlns:a16="http://schemas.microsoft.com/office/drawing/2014/main" val="20003"/>
                    </a:ext>
                  </a:extLst>
                </a:gridCol>
                <a:gridCol w="1117336">
                  <a:extLst>
                    <a:ext uri="{9D8B030D-6E8A-4147-A177-3AD203B41FA5}">
                      <a16:colId xmlns:a16="http://schemas.microsoft.com/office/drawing/2014/main" val="20004"/>
                    </a:ext>
                  </a:extLst>
                </a:gridCol>
                <a:gridCol w="1117336">
                  <a:extLst>
                    <a:ext uri="{9D8B030D-6E8A-4147-A177-3AD203B41FA5}">
                      <a16:colId xmlns:a16="http://schemas.microsoft.com/office/drawing/2014/main" val="20005"/>
                    </a:ext>
                  </a:extLst>
                </a:gridCol>
                <a:gridCol w="1117336">
                  <a:extLst>
                    <a:ext uri="{9D8B030D-6E8A-4147-A177-3AD203B41FA5}">
                      <a16:colId xmlns:a16="http://schemas.microsoft.com/office/drawing/2014/main" val="20006"/>
                    </a:ext>
                  </a:extLst>
                </a:gridCol>
                <a:gridCol w="1117336">
                  <a:extLst>
                    <a:ext uri="{9D8B030D-6E8A-4147-A177-3AD203B41FA5}">
                      <a16:colId xmlns:a16="http://schemas.microsoft.com/office/drawing/2014/main" val="20007"/>
                    </a:ext>
                  </a:extLst>
                </a:gridCol>
                <a:gridCol w="1117336">
                  <a:extLst>
                    <a:ext uri="{9D8B030D-6E8A-4147-A177-3AD203B41FA5}">
                      <a16:colId xmlns:a16="http://schemas.microsoft.com/office/drawing/2014/main" val="20008"/>
                    </a:ext>
                  </a:extLst>
                </a:gridCol>
                <a:gridCol w="1117336">
                  <a:extLst>
                    <a:ext uri="{9D8B030D-6E8A-4147-A177-3AD203B41FA5}">
                      <a16:colId xmlns:a16="http://schemas.microsoft.com/office/drawing/2014/main" val="20009"/>
                    </a:ext>
                  </a:extLst>
                </a:gridCol>
              </a:tblGrid>
              <a:tr h="237068">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l" fontAlgn="b"/>
                      <a:r>
                        <a:rPr lang="en-US" sz="1800" b="1" i="0" u="sng" strike="noStrike">
                          <a:solidFill>
                            <a:srgbClr val="000000"/>
                          </a:solidFill>
                          <a:effectLst/>
                          <a:latin typeface="Calibri" panose="020F0502020204030204" pitchFamily="34" charset="0"/>
                        </a:rPr>
                        <a:t>% of Total Current Enrollment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296335">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Ameritech</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Dixie State </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Eagle Gate</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Fortis</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Snow</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SLCC</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USU</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UVU</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Weber</a:t>
                      </a:r>
                    </a:p>
                  </a:txBody>
                  <a:tcPr marL="0" marR="0" marT="0" marB="0" anchor="b">
                    <a:lnL>
                      <a:noFill/>
                    </a:lnL>
                    <a:lnR>
                      <a:noFill/>
                    </a:lnR>
                    <a:lnT>
                      <a:noFill/>
                    </a:lnT>
                    <a:lnB>
                      <a:noFill/>
                    </a:lnB>
                  </a:tcPr>
                </a:tc>
                <a:extLst>
                  <a:ext uri="{0D108BD9-81ED-4DB2-BD59-A6C34878D82A}">
                    <a16:rowId xmlns:a16="http://schemas.microsoft.com/office/drawing/2014/main" val="10001"/>
                  </a:ext>
                </a:extLst>
              </a:tr>
              <a:tr h="296335">
                <a:tc>
                  <a:txBody>
                    <a:bodyPr/>
                    <a:lstStyle/>
                    <a:p>
                      <a:pPr algn="r" fontAlgn="b"/>
                      <a:r>
                        <a:rPr lang="en-US" sz="1800" b="0" i="0" u="none" strike="noStrike">
                          <a:solidFill>
                            <a:srgbClr val="000000"/>
                          </a:solidFill>
                          <a:effectLst/>
                          <a:latin typeface="Calibri" panose="020F0502020204030204" pitchFamily="34" charset="0"/>
                        </a:rPr>
                        <a:t>2015</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19%</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9%</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extLst>
                  <a:ext uri="{0D108BD9-81ED-4DB2-BD59-A6C34878D82A}">
                    <a16:rowId xmlns:a16="http://schemas.microsoft.com/office/drawing/2014/main" val="10002"/>
                  </a:ext>
                </a:extLst>
              </a:tr>
              <a:tr h="296335">
                <a:tc>
                  <a:txBody>
                    <a:bodyPr/>
                    <a:lstStyle/>
                    <a:p>
                      <a:pPr algn="r" fontAlgn="b"/>
                      <a:r>
                        <a:rPr lang="en-US" sz="1800" b="0" i="0" u="none" strike="noStrike">
                          <a:solidFill>
                            <a:srgbClr val="000000"/>
                          </a:solidFill>
                          <a:effectLst/>
                          <a:latin typeface="Calibri" panose="020F0502020204030204" pitchFamily="34" charset="0"/>
                        </a:rPr>
                        <a:t>2016</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38%</a:t>
                      </a:r>
                    </a:p>
                  </a:txBody>
                  <a:tcPr marL="0" marR="0" marT="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8" name="Chart 7" descr="Graph showing the number of students in Associate Degree in Nursing programs from 2010 to 2016 has stayed dropped slightly through those years."/>
          <p:cNvGraphicFramePr>
            <a:graphicFrameLocks/>
          </p:cNvGraphicFramePr>
          <p:nvPr>
            <p:extLst>
              <p:ext uri="{D42A27DB-BD31-4B8C-83A1-F6EECF244321}">
                <p14:modId xmlns:p14="http://schemas.microsoft.com/office/powerpoint/2010/main" val="3063429930"/>
              </p:ext>
            </p:extLst>
          </p:nvPr>
        </p:nvGraphicFramePr>
        <p:xfrm>
          <a:off x="371475" y="2751138"/>
          <a:ext cx="11563350" cy="3524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40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1400" b="0" i="0" u="none" strike="noStrike" kern="1200" spc="0" baseline="0">
                <a:solidFill>
                  <a:prstClr val="black">
                    <a:lumMod val="65000"/>
                    <a:lumOff val="35000"/>
                  </a:prstClr>
                </a:solidFill>
                <a:latin typeface="+mn-lt"/>
                <a:ea typeface="+mn-ea"/>
                <a:cs typeface="+mn-cs"/>
              </a:defRPr>
            </a:pPr>
            <a:r>
              <a:rPr lang="en-US" sz="3600" dirty="0">
                <a:solidFill>
                  <a:prstClr val="black">
                    <a:lumMod val="65000"/>
                    <a:lumOff val="35000"/>
                  </a:prstClr>
                </a:solidFill>
              </a:rPr>
              <a:t>BSN Programs 2010 to 2016</a:t>
            </a:r>
          </a:p>
        </p:txBody>
      </p:sp>
      <p:graphicFrame>
        <p:nvGraphicFramePr>
          <p:cNvPr id="7" name="Table 6"/>
          <p:cNvGraphicFramePr>
            <a:graphicFrameLocks noGrp="1"/>
          </p:cNvGraphicFramePr>
          <p:nvPr>
            <p:extLst>
              <p:ext uri="{D42A27DB-BD31-4B8C-83A1-F6EECF244321}">
                <p14:modId xmlns:p14="http://schemas.microsoft.com/office/powerpoint/2010/main" val="3643796604"/>
              </p:ext>
            </p:extLst>
          </p:nvPr>
        </p:nvGraphicFramePr>
        <p:xfrm>
          <a:off x="362465" y="1653585"/>
          <a:ext cx="11376456" cy="1328630"/>
        </p:xfrm>
        <a:graphic>
          <a:graphicData uri="http://schemas.openxmlformats.org/drawingml/2006/table">
            <a:tbl>
              <a:tblPr firstRow="1"/>
              <a:tblGrid>
                <a:gridCol w="948038">
                  <a:extLst>
                    <a:ext uri="{9D8B030D-6E8A-4147-A177-3AD203B41FA5}">
                      <a16:colId xmlns:a16="http://schemas.microsoft.com/office/drawing/2014/main" val="20000"/>
                    </a:ext>
                  </a:extLst>
                </a:gridCol>
                <a:gridCol w="948038">
                  <a:extLst>
                    <a:ext uri="{9D8B030D-6E8A-4147-A177-3AD203B41FA5}">
                      <a16:colId xmlns:a16="http://schemas.microsoft.com/office/drawing/2014/main" val="20001"/>
                    </a:ext>
                  </a:extLst>
                </a:gridCol>
                <a:gridCol w="948038">
                  <a:extLst>
                    <a:ext uri="{9D8B030D-6E8A-4147-A177-3AD203B41FA5}">
                      <a16:colId xmlns:a16="http://schemas.microsoft.com/office/drawing/2014/main" val="20002"/>
                    </a:ext>
                  </a:extLst>
                </a:gridCol>
                <a:gridCol w="948038">
                  <a:extLst>
                    <a:ext uri="{9D8B030D-6E8A-4147-A177-3AD203B41FA5}">
                      <a16:colId xmlns:a16="http://schemas.microsoft.com/office/drawing/2014/main" val="20003"/>
                    </a:ext>
                  </a:extLst>
                </a:gridCol>
                <a:gridCol w="948038">
                  <a:extLst>
                    <a:ext uri="{9D8B030D-6E8A-4147-A177-3AD203B41FA5}">
                      <a16:colId xmlns:a16="http://schemas.microsoft.com/office/drawing/2014/main" val="20004"/>
                    </a:ext>
                  </a:extLst>
                </a:gridCol>
                <a:gridCol w="948038">
                  <a:extLst>
                    <a:ext uri="{9D8B030D-6E8A-4147-A177-3AD203B41FA5}">
                      <a16:colId xmlns:a16="http://schemas.microsoft.com/office/drawing/2014/main" val="20005"/>
                    </a:ext>
                  </a:extLst>
                </a:gridCol>
                <a:gridCol w="948038">
                  <a:extLst>
                    <a:ext uri="{9D8B030D-6E8A-4147-A177-3AD203B41FA5}">
                      <a16:colId xmlns:a16="http://schemas.microsoft.com/office/drawing/2014/main" val="20006"/>
                    </a:ext>
                  </a:extLst>
                </a:gridCol>
                <a:gridCol w="948038">
                  <a:extLst>
                    <a:ext uri="{9D8B030D-6E8A-4147-A177-3AD203B41FA5}">
                      <a16:colId xmlns:a16="http://schemas.microsoft.com/office/drawing/2014/main" val="20007"/>
                    </a:ext>
                  </a:extLst>
                </a:gridCol>
                <a:gridCol w="948038">
                  <a:extLst>
                    <a:ext uri="{9D8B030D-6E8A-4147-A177-3AD203B41FA5}">
                      <a16:colId xmlns:a16="http://schemas.microsoft.com/office/drawing/2014/main" val="20008"/>
                    </a:ext>
                  </a:extLst>
                </a:gridCol>
                <a:gridCol w="710512">
                  <a:extLst>
                    <a:ext uri="{9D8B030D-6E8A-4147-A177-3AD203B41FA5}">
                      <a16:colId xmlns:a16="http://schemas.microsoft.com/office/drawing/2014/main" val="20009"/>
                    </a:ext>
                  </a:extLst>
                </a:gridCol>
                <a:gridCol w="1070919">
                  <a:extLst>
                    <a:ext uri="{9D8B030D-6E8A-4147-A177-3AD203B41FA5}">
                      <a16:colId xmlns:a16="http://schemas.microsoft.com/office/drawing/2014/main" val="20010"/>
                    </a:ext>
                  </a:extLst>
                </a:gridCol>
                <a:gridCol w="1062683">
                  <a:extLst>
                    <a:ext uri="{9D8B030D-6E8A-4147-A177-3AD203B41FA5}">
                      <a16:colId xmlns:a16="http://schemas.microsoft.com/office/drawing/2014/main" val="20011"/>
                    </a:ext>
                  </a:extLst>
                </a:gridCol>
              </a:tblGrid>
              <a:tr h="232880">
                <a:tc gridSpan="12">
                  <a:txBody>
                    <a:bodyPr/>
                    <a:lstStyle/>
                    <a:p>
                      <a:pPr algn="ctr" fontAlgn="b"/>
                      <a:r>
                        <a:rPr lang="en-US" sz="1600" b="1" i="0" u="sng" strike="noStrike" dirty="0">
                          <a:solidFill>
                            <a:srgbClr val="000000"/>
                          </a:solidFill>
                          <a:effectLst/>
                          <a:latin typeface="Calibri" panose="020F0502020204030204" pitchFamily="34" charset="0"/>
                        </a:rPr>
                        <a:t>% of Total Current Enrollment</a:t>
                      </a: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450359">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BYU</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Dixie</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Eagle Gate</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Provo</a:t>
                      </a:r>
                    </a:p>
                  </a:txBody>
                  <a:tcPr marL="0" marR="0" marT="0" marB="0" anchor="b">
                    <a:lnL>
                      <a:noFill/>
                    </a:lnL>
                    <a:lnR>
                      <a:noFill/>
                    </a:lnR>
                    <a:lnT>
                      <a:noFill/>
                    </a:lnT>
                    <a:lnB>
                      <a:noFill/>
                    </a:lnB>
                  </a:tcPr>
                </a:tc>
                <a:tc>
                  <a:txBody>
                    <a:bodyPr/>
                    <a:lstStyle/>
                    <a:p>
                      <a:pPr algn="ctr" fontAlgn="b"/>
                      <a:r>
                        <a:rPr lang="en-US" sz="1600" b="0" i="0" u="none" strike="noStrike" dirty="0" err="1">
                          <a:solidFill>
                            <a:srgbClr val="000000"/>
                          </a:solidFill>
                          <a:effectLst/>
                          <a:latin typeface="Calibri" panose="020F0502020204030204" pitchFamily="34" charset="0"/>
                        </a:rPr>
                        <a:t>Roseman</a:t>
                      </a:r>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SUU</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U of U</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UVU </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Weber</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Western Governor's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Westminster</a:t>
                      </a:r>
                    </a:p>
                  </a:txBody>
                  <a:tcPr marL="0" marR="0" marT="0" marB="0" anchor="b">
                    <a:lnL>
                      <a:noFill/>
                    </a:lnL>
                    <a:lnR>
                      <a:noFill/>
                    </a:lnR>
                    <a:lnT>
                      <a:noFill/>
                    </a:lnT>
                    <a:lnB>
                      <a:noFill/>
                    </a:lnB>
                  </a:tcPr>
                </a:tc>
                <a:extLst>
                  <a:ext uri="{0D108BD9-81ED-4DB2-BD59-A6C34878D82A}">
                    <a16:rowId xmlns:a16="http://schemas.microsoft.com/office/drawing/2014/main" val="10001"/>
                  </a:ext>
                </a:extLst>
              </a:tr>
              <a:tr h="298555">
                <a:tc>
                  <a:txBody>
                    <a:bodyPr/>
                    <a:lstStyle/>
                    <a:p>
                      <a:pPr algn="r" fontAlgn="b"/>
                      <a:r>
                        <a:rPr lang="en-US" sz="1600" b="0" i="0" u="none" strike="noStrike">
                          <a:solidFill>
                            <a:srgbClr val="000000"/>
                          </a:solidFill>
                          <a:effectLst/>
                          <a:latin typeface="Calibri" panose="020F0502020204030204" pitchFamily="34" charset="0"/>
                        </a:rPr>
                        <a:t>2015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17%</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23%</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0" marR="0" marT="0" marB="0" anchor="b">
                    <a:lnL>
                      <a:noFill/>
                    </a:lnL>
                    <a:lnR>
                      <a:noFill/>
                    </a:lnR>
                    <a:lnT>
                      <a:noFill/>
                    </a:lnT>
                    <a:lnB>
                      <a:noFill/>
                    </a:lnB>
                  </a:tcPr>
                </a:tc>
                <a:extLst>
                  <a:ext uri="{0D108BD9-81ED-4DB2-BD59-A6C34878D82A}">
                    <a16:rowId xmlns:a16="http://schemas.microsoft.com/office/drawing/2014/main" val="10002"/>
                  </a:ext>
                </a:extLst>
              </a:tr>
              <a:tr h="298555">
                <a:tc>
                  <a:txBody>
                    <a:bodyPr/>
                    <a:lstStyle/>
                    <a:p>
                      <a:pPr algn="r" fontAlgn="b"/>
                      <a:r>
                        <a:rPr lang="en-US" sz="1600" b="0" i="0" u="none" strike="noStrike">
                          <a:solidFill>
                            <a:srgbClr val="000000"/>
                          </a:solidFill>
                          <a:effectLst/>
                          <a:latin typeface="Calibri" panose="020F0502020204030204" pitchFamily="34" charset="0"/>
                        </a:rPr>
                        <a:t>2016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0" marR="0" marT="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6" name="Chart 5" descr="Graph showing the number of students in Bachelors of Science in Nursing programs from 2010 to 2016 has increased substantially in those years."/>
          <p:cNvGraphicFramePr>
            <a:graphicFrameLocks/>
          </p:cNvGraphicFramePr>
          <p:nvPr>
            <p:extLst>
              <p:ext uri="{D42A27DB-BD31-4B8C-83A1-F6EECF244321}">
                <p14:modId xmlns:p14="http://schemas.microsoft.com/office/powerpoint/2010/main" val="3625975608"/>
              </p:ext>
            </p:extLst>
          </p:nvPr>
        </p:nvGraphicFramePr>
        <p:xfrm>
          <a:off x="440723" y="3031524"/>
          <a:ext cx="11207579" cy="35165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567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1400" b="0" i="0" u="none" strike="noStrike" kern="1200" spc="0" baseline="0">
                <a:solidFill>
                  <a:prstClr val="black">
                    <a:lumMod val="65000"/>
                    <a:lumOff val="35000"/>
                  </a:prstClr>
                </a:solidFill>
                <a:latin typeface="+mn-lt"/>
                <a:ea typeface="+mn-ea"/>
                <a:cs typeface="+mn-cs"/>
              </a:defRPr>
            </a:pPr>
            <a:r>
              <a:rPr lang="en-US" sz="3600" dirty="0">
                <a:solidFill>
                  <a:prstClr val="black">
                    <a:lumMod val="65000"/>
                    <a:lumOff val="35000"/>
                  </a:prstClr>
                </a:solidFill>
              </a:rPr>
              <a:t>Nursing Masters Programs 2010 to 2016</a:t>
            </a:r>
          </a:p>
        </p:txBody>
      </p:sp>
      <p:graphicFrame>
        <p:nvGraphicFramePr>
          <p:cNvPr id="7" name="Table 6"/>
          <p:cNvGraphicFramePr>
            <a:graphicFrameLocks noGrp="1"/>
          </p:cNvGraphicFramePr>
          <p:nvPr>
            <p:extLst>
              <p:ext uri="{D42A27DB-BD31-4B8C-83A1-F6EECF244321}">
                <p14:modId xmlns:p14="http://schemas.microsoft.com/office/powerpoint/2010/main" val="2209180163"/>
              </p:ext>
            </p:extLst>
          </p:nvPr>
        </p:nvGraphicFramePr>
        <p:xfrm>
          <a:off x="378821" y="1569308"/>
          <a:ext cx="11392927" cy="1384575"/>
        </p:xfrm>
        <a:graphic>
          <a:graphicData uri="http://schemas.openxmlformats.org/drawingml/2006/table">
            <a:tbl>
              <a:tblPr firstRow="1"/>
              <a:tblGrid>
                <a:gridCol w="1627561">
                  <a:extLst>
                    <a:ext uri="{9D8B030D-6E8A-4147-A177-3AD203B41FA5}">
                      <a16:colId xmlns:a16="http://schemas.microsoft.com/office/drawing/2014/main" val="20000"/>
                    </a:ext>
                  </a:extLst>
                </a:gridCol>
                <a:gridCol w="1627561">
                  <a:extLst>
                    <a:ext uri="{9D8B030D-6E8A-4147-A177-3AD203B41FA5}">
                      <a16:colId xmlns:a16="http://schemas.microsoft.com/office/drawing/2014/main" val="20001"/>
                    </a:ext>
                  </a:extLst>
                </a:gridCol>
                <a:gridCol w="1627561">
                  <a:extLst>
                    <a:ext uri="{9D8B030D-6E8A-4147-A177-3AD203B41FA5}">
                      <a16:colId xmlns:a16="http://schemas.microsoft.com/office/drawing/2014/main" val="20002"/>
                    </a:ext>
                  </a:extLst>
                </a:gridCol>
                <a:gridCol w="1627561">
                  <a:extLst>
                    <a:ext uri="{9D8B030D-6E8A-4147-A177-3AD203B41FA5}">
                      <a16:colId xmlns:a16="http://schemas.microsoft.com/office/drawing/2014/main" val="20003"/>
                    </a:ext>
                  </a:extLst>
                </a:gridCol>
                <a:gridCol w="1627561">
                  <a:extLst>
                    <a:ext uri="{9D8B030D-6E8A-4147-A177-3AD203B41FA5}">
                      <a16:colId xmlns:a16="http://schemas.microsoft.com/office/drawing/2014/main" val="20004"/>
                    </a:ext>
                  </a:extLst>
                </a:gridCol>
                <a:gridCol w="1627561">
                  <a:extLst>
                    <a:ext uri="{9D8B030D-6E8A-4147-A177-3AD203B41FA5}">
                      <a16:colId xmlns:a16="http://schemas.microsoft.com/office/drawing/2014/main" val="20005"/>
                    </a:ext>
                  </a:extLst>
                </a:gridCol>
                <a:gridCol w="1627561">
                  <a:extLst>
                    <a:ext uri="{9D8B030D-6E8A-4147-A177-3AD203B41FA5}">
                      <a16:colId xmlns:a16="http://schemas.microsoft.com/office/drawing/2014/main" val="20006"/>
                    </a:ext>
                  </a:extLst>
                </a:gridCol>
              </a:tblGrid>
              <a:tr h="287295">
                <a:tc>
                  <a:txBody>
                    <a:bodyPr/>
                    <a:lstStyle/>
                    <a:p>
                      <a:pPr algn="l" fontAlgn="b"/>
                      <a:endParaRPr lang="en-US"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                                            % of Total Current Enrollment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5458">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BYU</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U of U</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UVU </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Weber</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Western Governors</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Westminster</a:t>
                      </a:r>
                    </a:p>
                  </a:txBody>
                  <a:tcPr marL="0" marR="0" marT="0" marB="0" anchor="b">
                    <a:lnL>
                      <a:noFill/>
                    </a:lnL>
                    <a:lnR>
                      <a:noFill/>
                    </a:lnR>
                    <a:lnT>
                      <a:noFill/>
                    </a:lnT>
                    <a:lnB>
                      <a:noFill/>
                    </a:lnB>
                  </a:tcPr>
                </a:tc>
                <a:extLst>
                  <a:ext uri="{0D108BD9-81ED-4DB2-BD59-A6C34878D82A}">
                    <a16:rowId xmlns:a16="http://schemas.microsoft.com/office/drawing/2014/main" val="10001"/>
                  </a:ext>
                </a:extLst>
              </a:tr>
              <a:tr h="263868">
                <a:tc>
                  <a:txBody>
                    <a:bodyPr/>
                    <a:lstStyle/>
                    <a:p>
                      <a:pPr algn="r" fontAlgn="b"/>
                      <a:r>
                        <a:rPr lang="en-US" sz="1800" b="0" i="0" u="none" strike="noStrike">
                          <a:solidFill>
                            <a:srgbClr val="000000"/>
                          </a:solidFill>
                          <a:effectLst/>
                          <a:latin typeface="Calibri" panose="020F0502020204030204" pitchFamily="34" charset="0"/>
                        </a:rPr>
                        <a:t>2015</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9%</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29%</a:t>
                      </a:r>
                    </a:p>
                  </a:txBody>
                  <a:tcPr marL="0" marR="0" marT="0" marB="0" anchor="b">
                    <a:lnL>
                      <a:noFill/>
                    </a:lnL>
                    <a:lnR>
                      <a:noFill/>
                    </a:lnR>
                    <a:lnT>
                      <a:noFill/>
                    </a:lnT>
                    <a:lnB>
                      <a:noFill/>
                    </a:lnB>
                  </a:tcPr>
                </a:tc>
                <a:extLst>
                  <a:ext uri="{0D108BD9-81ED-4DB2-BD59-A6C34878D82A}">
                    <a16:rowId xmlns:a16="http://schemas.microsoft.com/office/drawing/2014/main" val="10002"/>
                  </a:ext>
                </a:extLst>
              </a:tr>
              <a:tr h="263868">
                <a:tc>
                  <a:txBody>
                    <a:bodyPr/>
                    <a:lstStyle/>
                    <a:p>
                      <a:pPr algn="r" fontAlgn="b"/>
                      <a:r>
                        <a:rPr lang="en-US" sz="1800" b="0" i="0" u="none" strike="noStrike">
                          <a:solidFill>
                            <a:srgbClr val="000000"/>
                          </a:solidFill>
                          <a:effectLst/>
                          <a:latin typeface="Calibri" panose="020F0502020204030204" pitchFamily="34" charset="0"/>
                        </a:rPr>
                        <a:t>2016</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8" name="Chart 7" descr="Graph showing the number of students in the Nursing Masters Programs from 2010 to 2016 has increased over those years."/>
          <p:cNvGraphicFramePr>
            <a:graphicFrameLocks/>
          </p:cNvGraphicFramePr>
          <p:nvPr>
            <p:extLst>
              <p:ext uri="{D42A27DB-BD31-4B8C-83A1-F6EECF244321}">
                <p14:modId xmlns:p14="http://schemas.microsoft.com/office/powerpoint/2010/main" val="2552427070"/>
              </p:ext>
            </p:extLst>
          </p:nvPr>
        </p:nvGraphicFramePr>
        <p:xfrm>
          <a:off x="234778" y="2953883"/>
          <a:ext cx="11738919" cy="3768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315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0" i="0" u="none" strike="noStrike" kern="1200" spc="0" baseline="0">
                <a:solidFill>
                  <a:prstClr val="black">
                    <a:lumMod val="65000"/>
                    <a:lumOff val="35000"/>
                  </a:prstClr>
                </a:solidFill>
                <a:latin typeface="+mn-lt"/>
                <a:ea typeface="+mn-ea"/>
                <a:cs typeface="+mn-cs"/>
              </a:defRPr>
            </a:pPr>
            <a:r>
              <a:rPr lang="en-US" sz="3600" dirty="0">
                <a:solidFill>
                  <a:prstClr val="black">
                    <a:lumMod val="65000"/>
                    <a:lumOff val="35000"/>
                  </a:prstClr>
                </a:solidFill>
              </a:rPr>
              <a:t>DNP Programs 2010 to 2016</a:t>
            </a:r>
          </a:p>
        </p:txBody>
      </p:sp>
      <p:graphicFrame>
        <p:nvGraphicFramePr>
          <p:cNvPr id="6" name="Table 5"/>
          <p:cNvGraphicFramePr>
            <a:graphicFrameLocks noGrp="1"/>
          </p:cNvGraphicFramePr>
          <p:nvPr>
            <p:extLst>
              <p:ext uri="{D42A27DB-BD31-4B8C-83A1-F6EECF244321}">
                <p14:modId xmlns:p14="http://schemas.microsoft.com/office/powerpoint/2010/main" val="2685272660"/>
              </p:ext>
            </p:extLst>
          </p:nvPr>
        </p:nvGraphicFramePr>
        <p:xfrm>
          <a:off x="2706128" y="1633151"/>
          <a:ext cx="6215448" cy="975360"/>
        </p:xfrm>
        <a:graphic>
          <a:graphicData uri="http://schemas.openxmlformats.org/drawingml/2006/table">
            <a:tbl>
              <a:tblPr firstRow="1"/>
              <a:tblGrid>
                <a:gridCol w="2071816">
                  <a:extLst>
                    <a:ext uri="{9D8B030D-6E8A-4147-A177-3AD203B41FA5}">
                      <a16:colId xmlns:a16="http://schemas.microsoft.com/office/drawing/2014/main" val="20000"/>
                    </a:ext>
                  </a:extLst>
                </a:gridCol>
                <a:gridCol w="2071816">
                  <a:extLst>
                    <a:ext uri="{9D8B030D-6E8A-4147-A177-3AD203B41FA5}">
                      <a16:colId xmlns:a16="http://schemas.microsoft.com/office/drawing/2014/main" val="20001"/>
                    </a:ext>
                  </a:extLst>
                </a:gridCol>
                <a:gridCol w="2071816">
                  <a:extLst>
                    <a:ext uri="{9D8B030D-6E8A-4147-A177-3AD203B41FA5}">
                      <a16:colId xmlns:a16="http://schemas.microsoft.com/office/drawing/2014/main" val="20002"/>
                    </a:ext>
                  </a:extLst>
                </a:gridCol>
              </a:tblGrid>
              <a:tr h="200025">
                <a:tc gridSpan="3">
                  <a:txBody>
                    <a:bodyPr/>
                    <a:lstStyle/>
                    <a:p>
                      <a:pPr algn="ctr" fontAlgn="b"/>
                      <a:r>
                        <a:rPr lang="en-US" sz="1600" b="1" i="0" u="none" strike="noStrike" dirty="0">
                          <a:solidFill>
                            <a:srgbClr val="000000"/>
                          </a:solidFill>
                          <a:effectLst/>
                          <a:latin typeface="Calibri" panose="020F0502020204030204" pitchFamily="34" charset="0"/>
                        </a:rPr>
                        <a:t>% of Total Current Enrollment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Rocky Mountain</a:t>
                      </a:r>
                    </a:p>
                  </a:txBody>
                  <a:tcPr marL="0" marR="0" marT="0"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U of U</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190500">
                <a:tc>
                  <a:txBody>
                    <a:bodyPr/>
                    <a:lstStyle/>
                    <a:p>
                      <a:pPr algn="r" fontAlgn="b"/>
                      <a:r>
                        <a:rPr lang="en-US" sz="1600" b="0" i="0" u="none" strike="noStrike">
                          <a:solidFill>
                            <a:srgbClr val="000000"/>
                          </a:solidFill>
                          <a:effectLst/>
                          <a:latin typeface="Calibri" panose="020F0502020204030204" pitchFamily="34" charset="0"/>
                        </a:rPr>
                        <a:t>2015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96%</a:t>
                      </a:r>
                    </a:p>
                  </a:txBody>
                  <a:tcPr marL="0" marR="0" marT="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r" fontAlgn="b"/>
                      <a:r>
                        <a:rPr lang="en-US" sz="1600" b="0" i="0" u="none" strike="noStrike">
                          <a:solidFill>
                            <a:srgbClr val="000000"/>
                          </a:solidFill>
                          <a:effectLst/>
                          <a:latin typeface="Calibri" panose="020F0502020204030204" pitchFamily="34" charset="0"/>
                        </a:rPr>
                        <a:t>2016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17%</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83%</a:t>
                      </a:r>
                    </a:p>
                  </a:txBody>
                  <a:tcPr marL="0" marR="0" marT="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7" name="Chart 6" descr="Graph showing the number of students in Doctorate of Nurse Practitioner programs from 2010 to 2016 has increased over those years."/>
          <p:cNvGraphicFramePr>
            <a:graphicFrameLocks/>
          </p:cNvGraphicFramePr>
          <p:nvPr>
            <p:extLst>
              <p:ext uri="{D42A27DB-BD31-4B8C-83A1-F6EECF244321}">
                <p14:modId xmlns:p14="http://schemas.microsoft.com/office/powerpoint/2010/main" val="525875672"/>
              </p:ext>
            </p:extLst>
          </p:nvPr>
        </p:nvGraphicFramePr>
        <p:xfrm>
          <a:off x="420127" y="2816053"/>
          <a:ext cx="11417645" cy="3770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900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Diversity 2014-2016</a:t>
            </a:r>
          </a:p>
        </p:txBody>
      </p:sp>
      <p:graphicFrame>
        <p:nvGraphicFramePr>
          <p:cNvPr id="8" name="Chart 7" descr="Graph showing the percent of non-caucasian students has increased from 2014 to 2016."/>
          <p:cNvGraphicFramePr>
            <a:graphicFrameLocks/>
          </p:cNvGraphicFramePr>
          <p:nvPr>
            <p:extLst>
              <p:ext uri="{D42A27DB-BD31-4B8C-83A1-F6EECF244321}">
                <p14:modId xmlns:p14="http://schemas.microsoft.com/office/powerpoint/2010/main" val="3876417848"/>
              </p:ext>
            </p:extLst>
          </p:nvPr>
        </p:nvGraphicFramePr>
        <p:xfrm>
          <a:off x="300680" y="1538416"/>
          <a:ext cx="6495535" cy="51836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Bar graph showing that Hispanic students numbers have decreased from 2014 to 2016."/>
          <p:cNvGraphicFramePr>
            <a:graphicFrameLocks/>
          </p:cNvGraphicFramePr>
          <p:nvPr>
            <p:extLst>
              <p:ext uri="{D42A27DB-BD31-4B8C-83A1-F6EECF244321}">
                <p14:modId xmlns:p14="http://schemas.microsoft.com/office/powerpoint/2010/main" val="1455846451"/>
              </p:ext>
            </p:extLst>
          </p:nvPr>
        </p:nvGraphicFramePr>
        <p:xfrm>
          <a:off x="5943600" y="1538415"/>
          <a:ext cx="5737654" cy="5183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968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and National Workforce Comparisons</a:t>
            </a:r>
          </a:p>
        </p:txBody>
      </p:sp>
      <p:pic>
        <p:nvPicPr>
          <p:cNvPr id="6" name="Content Placeholder 5" descr="Table showing the State and National workforce comparisons for Amercain Indian, Pacific Islander, African American, Caucasian, Asian, Non-White sum, and Hispanic/Lation."/>
          <p:cNvPicPr>
            <a:picLocks noGrp="1" noChangeAspect="1"/>
          </p:cNvPicPr>
          <p:nvPr>
            <p:ph idx="1"/>
          </p:nvPr>
        </p:nvPicPr>
        <p:blipFill>
          <a:blip r:embed="rId2"/>
          <a:stretch>
            <a:fillRect/>
          </a:stretch>
        </p:blipFill>
        <p:spPr>
          <a:xfrm>
            <a:off x="1843153" y="1940980"/>
            <a:ext cx="8464263" cy="3300323"/>
          </a:xfrm>
          <a:prstGeom prst="rect">
            <a:avLst/>
          </a:prstGeom>
        </p:spPr>
      </p:pic>
    </p:spTree>
    <p:extLst>
      <p:ext uri="{BB962C8B-B14F-4D97-AF65-F5344CB8AC3E}">
        <p14:creationId xmlns:p14="http://schemas.microsoft.com/office/powerpoint/2010/main" val="40991424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4156</TotalTime>
  <Words>889</Words>
  <Application>Microsoft Office PowerPoint</Application>
  <PresentationFormat>Widescreen</PresentationFormat>
  <Paragraphs>254</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 Antiqua</vt:lpstr>
      <vt:lpstr>Calibri</vt:lpstr>
      <vt:lpstr>Century Gothic</vt:lpstr>
      <vt:lpstr>Times New Roman</vt:lpstr>
      <vt:lpstr>Apothecary</vt:lpstr>
      <vt:lpstr>2016 Utah Nursing Education </vt:lpstr>
      <vt:lpstr>Responses and survey updates</vt:lpstr>
      <vt:lpstr>Licensed Practical Nurses 2010-2016</vt:lpstr>
      <vt:lpstr>ADN Programs 2010-2016</vt:lpstr>
      <vt:lpstr>BSN Programs 2010 to 2016</vt:lpstr>
      <vt:lpstr>Nursing Masters Programs 2010 to 2016</vt:lpstr>
      <vt:lpstr>DNP Programs 2010 to 2016</vt:lpstr>
      <vt:lpstr>Student Diversity 2014-2016</vt:lpstr>
      <vt:lpstr>State and National Workforce Comparisons</vt:lpstr>
      <vt:lpstr>BSN Grads as % of total RN grads 2010-2016</vt:lpstr>
      <vt:lpstr>ADN to BSN Graduates 2008 to 2016</vt:lpstr>
      <vt:lpstr>Utah RN Workforce 2015 (From 2014 RN Supply Survey)</vt:lpstr>
      <vt:lpstr>Faculty Diversity 2016</vt:lpstr>
      <vt:lpstr>Faculty Age 2014-2016</vt:lpstr>
      <vt:lpstr>Faculty Need 2015-2016</vt:lpstr>
      <vt:lpstr>Recommendations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2014-2015 Utah Nursing Education</dc:title>
  <dc:creator>Clark Ruttinger</dc:creator>
  <cp:lastModifiedBy>Kara Murdock</cp:lastModifiedBy>
  <cp:revision>86</cp:revision>
  <dcterms:created xsi:type="dcterms:W3CDTF">2016-03-10T17:22:44Z</dcterms:created>
  <dcterms:modified xsi:type="dcterms:W3CDTF">2026-03-30T16:23:17Z</dcterms:modified>
</cp:coreProperties>
</file>